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537" r:id="rId2"/>
    <p:sldId id="581" r:id="rId3"/>
    <p:sldId id="286" r:id="rId4"/>
    <p:sldId id="287" r:id="rId5"/>
    <p:sldId id="288" r:id="rId6"/>
    <p:sldId id="289" r:id="rId7"/>
    <p:sldId id="291" r:id="rId8"/>
    <p:sldId id="582" r:id="rId9"/>
    <p:sldId id="292" r:id="rId10"/>
    <p:sldId id="294" r:id="rId11"/>
    <p:sldId id="295" r:id="rId12"/>
    <p:sldId id="296" r:id="rId13"/>
    <p:sldId id="297" r:id="rId14"/>
    <p:sldId id="298" r:id="rId15"/>
    <p:sldId id="293" r:id="rId16"/>
    <p:sldId id="301" r:id="rId17"/>
    <p:sldId id="300" r:id="rId18"/>
    <p:sldId id="302" r:id="rId19"/>
    <p:sldId id="303" r:id="rId20"/>
    <p:sldId id="304" r:id="rId21"/>
    <p:sldId id="290" r:id="rId22"/>
    <p:sldId id="570" r:id="rId23"/>
    <p:sldId id="568" r:id="rId24"/>
    <p:sldId id="545" r:id="rId25"/>
    <p:sldId id="306" r:id="rId26"/>
    <p:sldId id="307" r:id="rId27"/>
    <p:sldId id="308" r:id="rId28"/>
    <p:sldId id="310" r:id="rId29"/>
    <p:sldId id="311" r:id="rId30"/>
    <p:sldId id="312" r:id="rId31"/>
    <p:sldId id="550" r:id="rId32"/>
    <p:sldId id="314" r:id="rId33"/>
    <p:sldId id="316" r:id="rId34"/>
    <p:sldId id="317" r:id="rId35"/>
    <p:sldId id="315" r:id="rId36"/>
    <p:sldId id="318" r:id="rId37"/>
    <p:sldId id="319" r:id="rId38"/>
    <p:sldId id="320" r:id="rId39"/>
    <p:sldId id="321" r:id="rId40"/>
    <p:sldId id="322" r:id="rId41"/>
    <p:sldId id="323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29"/>
    <p:restoredTop sz="94672"/>
  </p:normalViewPr>
  <p:slideViewPr>
    <p:cSldViewPr snapToGrid="0" snapToObjects="1">
      <p:cViewPr varScale="1">
        <p:scale>
          <a:sx n="128" d="100"/>
          <a:sy n="128" d="100"/>
        </p:scale>
        <p:origin x="4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34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7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35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80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25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2/20/24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61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2/20/24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54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2/20/24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3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2/20/24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82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2/20/24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7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2/20/24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18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2/20/24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47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NE-533</a:t>
            </a:r>
          </a:p>
          <a:p>
            <a:r>
              <a:rPr lang="en-US" dirty="0"/>
              <a:t>Spring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23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03A3E-79FF-CB4F-83C2-3E773E21D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post-irradiation annealing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241D3-5B24-9C4D-B3BC-69E2AEF0A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4"/>
            <a:ext cx="6956612" cy="32900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initial gas concentration is c</a:t>
            </a:r>
            <a:r>
              <a:rPr lang="en-US" baseline="-25000" dirty="0"/>
              <a:t>g</a:t>
            </a:r>
            <a:r>
              <a:rPr lang="en-US" baseline="30000" dirty="0"/>
              <a:t>0</a:t>
            </a:r>
          </a:p>
          <a:p>
            <a:r>
              <a:rPr lang="en-US" dirty="0"/>
              <a:t>No gas is produced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Solving this equation tells us the value of c</a:t>
            </a:r>
            <a:r>
              <a:rPr lang="en-US" baseline="-25000" dirty="0"/>
              <a:t>g</a:t>
            </a:r>
            <a:r>
              <a:rPr lang="en-US" dirty="0"/>
              <a:t> at any radius or time</a:t>
            </a:r>
          </a:p>
          <a:p>
            <a:r>
              <a:rPr lang="en-US" dirty="0"/>
              <a:t>However, we want to know the fraction of gas atoms that have made it to the grain boundary</a:t>
            </a:r>
          </a:p>
          <a:p>
            <a:r>
              <a:rPr lang="en-US" dirty="0"/>
              <a:t>We use the flux at the grain boundary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DF0D7-7DF8-4E48-8640-CD4C2BA3E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9A90BE08-8F16-B945-9324-0E75C814A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20" y="2932964"/>
            <a:ext cx="2451100" cy="6223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519A3B9-93D9-B640-9401-396EC0E41257}"/>
              </a:ext>
            </a:extLst>
          </p:cNvPr>
          <p:cNvGrpSpPr/>
          <p:nvPr/>
        </p:nvGrpSpPr>
        <p:grpSpPr>
          <a:xfrm>
            <a:off x="8277432" y="1995593"/>
            <a:ext cx="2962022" cy="2314290"/>
            <a:chOff x="5682532" y="3930133"/>
            <a:chExt cx="2962022" cy="231429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BA2494E-DCDA-DB4F-ABBD-B2040D8462A2}"/>
                </a:ext>
              </a:extLst>
            </p:cNvPr>
            <p:cNvGrpSpPr/>
            <p:nvPr/>
          </p:nvGrpSpPr>
          <p:grpSpPr>
            <a:xfrm>
              <a:off x="5682532" y="3930133"/>
              <a:ext cx="2962022" cy="2314290"/>
              <a:chOff x="5682532" y="3930133"/>
              <a:chExt cx="2962022" cy="2314290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DF18268-0424-1449-85D1-D3FDA61B3EC4}"/>
                  </a:ext>
                </a:extLst>
              </p:cNvPr>
              <p:cNvSpPr/>
              <p:nvPr/>
            </p:nvSpPr>
            <p:spPr bwMode="auto">
              <a:xfrm>
                <a:off x="6263904" y="3930133"/>
                <a:ext cx="1962109" cy="1883402"/>
              </a:xfrm>
              <a:prstGeom prst="ellipse">
                <a:avLst/>
              </a:prstGeom>
              <a:ln w="25400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3EA6148-7E81-8C4F-82B3-AE4B319B822C}"/>
                  </a:ext>
                </a:extLst>
              </p:cNvPr>
              <p:cNvSpPr/>
              <p:nvPr/>
            </p:nvSpPr>
            <p:spPr bwMode="auto">
              <a:xfrm>
                <a:off x="6811427" y="47443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70703A0-644C-8D41-A559-31BC50CC0D92}"/>
                  </a:ext>
                </a:extLst>
              </p:cNvPr>
              <p:cNvSpPr/>
              <p:nvPr/>
            </p:nvSpPr>
            <p:spPr bwMode="auto">
              <a:xfrm>
                <a:off x="7139087" y="437694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C85DB27-D121-7646-B673-6F96C63D13C3}"/>
                  </a:ext>
                </a:extLst>
              </p:cNvPr>
              <p:cNvSpPr/>
              <p:nvPr/>
            </p:nvSpPr>
            <p:spPr bwMode="auto">
              <a:xfrm>
                <a:off x="7443887" y="479003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871EF46-FD68-7C48-9867-9642FEF05810}"/>
                  </a:ext>
                </a:extLst>
              </p:cNvPr>
              <p:cNvSpPr/>
              <p:nvPr/>
            </p:nvSpPr>
            <p:spPr bwMode="auto">
              <a:xfrm>
                <a:off x="6857147" y="52015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2A33E1A-BC48-C04B-BFDC-61E0F89723CE}"/>
                  </a:ext>
                </a:extLst>
              </p:cNvPr>
              <p:cNvSpPr/>
              <p:nvPr/>
            </p:nvSpPr>
            <p:spPr bwMode="auto">
              <a:xfrm>
                <a:off x="718480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156333C-E0CB-5046-9E0F-4F26554DBCEC}"/>
                  </a:ext>
                </a:extLst>
              </p:cNvPr>
              <p:cNvSpPr/>
              <p:nvPr/>
            </p:nvSpPr>
            <p:spPr bwMode="auto">
              <a:xfrm>
                <a:off x="7489607" y="515579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9F63AA7-B8F3-554B-A2C2-2BB4F0E145A2}"/>
                  </a:ext>
                </a:extLst>
              </p:cNvPr>
              <p:cNvSpPr/>
              <p:nvPr/>
            </p:nvSpPr>
            <p:spPr bwMode="auto">
              <a:xfrm>
                <a:off x="678856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95BE11D-61F6-BA4A-BD0B-1AB06A9E6676}"/>
                  </a:ext>
                </a:extLst>
              </p:cNvPr>
              <p:cNvSpPr/>
              <p:nvPr/>
            </p:nvSpPr>
            <p:spPr bwMode="auto">
              <a:xfrm>
                <a:off x="6742847" y="424725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3E3E912-F410-2144-9C39-AEE0FCE79269}"/>
                  </a:ext>
                </a:extLst>
              </p:cNvPr>
              <p:cNvSpPr/>
              <p:nvPr/>
            </p:nvSpPr>
            <p:spPr bwMode="auto">
              <a:xfrm>
                <a:off x="6444093" y="442266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97499A1-3B3B-FD43-93BC-FE4DF5B3FF63}"/>
                  </a:ext>
                </a:extLst>
              </p:cNvPr>
              <p:cNvSpPr/>
              <p:nvPr/>
            </p:nvSpPr>
            <p:spPr bwMode="auto">
              <a:xfrm>
                <a:off x="7762757" y="439980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A9AA0D3-DC03-AF44-B90A-44F7D65A0302}"/>
                  </a:ext>
                </a:extLst>
              </p:cNvPr>
              <p:cNvSpPr/>
              <p:nvPr/>
            </p:nvSpPr>
            <p:spPr bwMode="auto">
              <a:xfrm>
                <a:off x="7808477" y="52243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4261E31-B985-3A43-A8BE-5A953A65F47F}"/>
                  </a:ext>
                </a:extLst>
              </p:cNvPr>
              <p:cNvSpPr/>
              <p:nvPr/>
            </p:nvSpPr>
            <p:spPr bwMode="auto">
              <a:xfrm>
                <a:off x="7421027" y="554879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4BE22447-0834-794E-BB50-88CBB9E9A792}"/>
                  </a:ext>
                </a:extLst>
              </p:cNvPr>
              <p:cNvCxnSpPr/>
              <p:nvPr/>
            </p:nvCxnSpPr>
            <p:spPr bwMode="auto">
              <a:xfrm rot="16200000" flipV="1">
                <a:off x="6942477" y="4161236"/>
                <a:ext cx="332246" cy="9917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78D76E3-7C5C-364D-96C4-F240D1EAC13E}"/>
                  </a:ext>
                </a:extLst>
              </p:cNvPr>
              <p:cNvSpPr/>
              <p:nvPr/>
            </p:nvSpPr>
            <p:spPr bwMode="auto">
              <a:xfrm>
                <a:off x="6398373" y="534523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A737613-4F27-5647-9908-BB13FF88E9C2}"/>
                  </a:ext>
                </a:extLst>
              </p:cNvPr>
              <p:cNvSpPr/>
              <p:nvPr/>
            </p:nvSpPr>
            <p:spPr bwMode="auto">
              <a:xfrm>
                <a:off x="7489607" y="52762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14C93FA-D8D9-0747-A632-D84D8696AEAE}"/>
                  </a:ext>
                </a:extLst>
              </p:cNvPr>
              <p:cNvSpPr/>
              <p:nvPr/>
            </p:nvSpPr>
            <p:spPr bwMode="auto">
              <a:xfrm>
                <a:off x="7642007" y="54286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66C3FD1-4BEB-8446-A63D-F01C7ADE06B1}"/>
                  </a:ext>
                </a:extLst>
              </p:cNvPr>
              <p:cNvSpPr/>
              <p:nvPr/>
            </p:nvSpPr>
            <p:spPr bwMode="auto">
              <a:xfrm>
                <a:off x="8163359" y="460992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48215E39-D31F-644E-9813-8E8656EB40C5}"/>
                  </a:ext>
                </a:extLst>
              </p:cNvPr>
              <p:cNvSpPr/>
              <p:nvPr/>
            </p:nvSpPr>
            <p:spPr bwMode="auto">
              <a:xfrm>
                <a:off x="8094131" y="527036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C27F6C60-0940-024B-8F31-8A3A08AF6108}"/>
                  </a:ext>
                </a:extLst>
              </p:cNvPr>
              <p:cNvCxnSpPr>
                <a:stCxn id="13" idx="3"/>
                <a:endCxn id="33" idx="0"/>
              </p:cNvCxnSpPr>
              <p:nvPr/>
            </p:nvCxnSpPr>
            <p:spPr bwMode="auto">
              <a:xfrm rot="5400000">
                <a:off x="6196196" y="5673927"/>
                <a:ext cx="491262" cy="218843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B22926D-4D8F-9F45-8F0D-5DDF20987B0F}"/>
                  </a:ext>
                </a:extLst>
              </p:cNvPr>
              <p:cNvSpPr txBox="1"/>
              <p:nvPr/>
            </p:nvSpPr>
            <p:spPr>
              <a:xfrm>
                <a:off x="5682532" y="6028979"/>
                <a:ext cx="129974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Grain boundary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93AF1E-24D0-E442-B145-8293146DFD1B}"/>
                  </a:ext>
                </a:extLst>
              </p:cNvPr>
              <p:cNvSpPr txBox="1"/>
              <p:nvPr/>
            </p:nvSpPr>
            <p:spPr>
              <a:xfrm>
                <a:off x="7720740" y="5813535"/>
                <a:ext cx="92381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>
                    <a:latin typeface="+mn-lt"/>
                  </a:rPr>
                  <a:t>Gas atoms</a:t>
                </a:r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78B49D4-2BB1-F94F-A573-7DB3E568D84B}"/>
                  </a:ext>
                </a:extLst>
              </p:cNvPr>
              <p:cNvCxnSpPr>
                <a:stCxn id="24" idx="3"/>
                <a:endCxn id="34" idx="0"/>
              </p:cNvCxnSpPr>
              <p:nvPr/>
            </p:nvCxnSpPr>
            <p:spPr bwMode="auto">
              <a:xfrm>
                <a:off x="7815173" y="5263398"/>
                <a:ext cx="367474" cy="55013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440BC24-E33C-5C44-A8DE-725AC6B525C5}"/>
                  </a:ext>
                </a:extLst>
              </p:cNvPr>
              <p:cNvCxnSpPr>
                <a:stCxn id="34" idx="0"/>
              </p:cNvCxnSpPr>
              <p:nvPr/>
            </p:nvCxnSpPr>
            <p:spPr bwMode="auto">
              <a:xfrm flipH="1" flipV="1">
                <a:off x="7466749" y="5594513"/>
                <a:ext cx="715898" cy="21902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B68EC51-56B4-F048-AD94-6DEFA8C0D502}"/>
                </a:ext>
              </a:extLst>
            </p:cNvPr>
            <p:cNvSpPr/>
            <p:nvPr/>
          </p:nvSpPr>
          <p:spPr bwMode="auto">
            <a:xfrm>
              <a:off x="6095091" y="538460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2D174F3-6F72-6646-9758-462CA9512CDA}"/>
                </a:ext>
              </a:extLst>
            </p:cNvPr>
            <p:cNvSpPr/>
            <p:nvPr/>
          </p:nvSpPr>
          <p:spPr bwMode="auto">
            <a:xfrm rot="12627634">
              <a:off x="8252788" y="447121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CE3857E-C91B-0D44-942A-08A973C2C85F}"/>
                </a:ext>
              </a:extLst>
            </p:cNvPr>
            <p:cNvSpPr/>
            <p:nvPr/>
          </p:nvSpPr>
          <p:spPr bwMode="auto">
            <a:xfrm rot="15818149">
              <a:off x="8122624" y="5313329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362A57-6EC3-1840-BF6A-589E9A0D1655}"/>
                </a:ext>
              </a:extLst>
            </p:cNvPr>
            <p:cNvSpPr txBox="1"/>
            <p:nvPr/>
          </p:nvSpPr>
          <p:spPr>
            <a:xfrm>
              <a:off x="5682532" y="4940350"/>
              <a:ext cx="58137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Release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E0AC443-BA9C-0045-8EAC-CAE29E63FD82}"/>
                </a:ext>
              </a:extLst>
            </p:cNvPr>
            <p:cNvCxnSpPr>
              <a:stCxn id="8" idx="14"/>
              <a:endCxn id="11" idx="2"/>
            </p:cNvCxnSpPr>
            <p:nvPr/>
          </p:nvCxnSpPr>
          <p:spPr bwMode="auto">
            <a:xfrm flipH="1" flipV="1">
              <a:off x="5973218" y="5155794"/>
              <a:ext cx="231323" cy="3433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32697BF-3603-B347-A2D4-43B87F4B8A16}"/>
              </a:ext>
            </a:extLst>
          </p:cNvPr>
          <p:cNvSpPr txBox="1"/>
          <p:nvPr/>
        </p:nvSpPr>
        <p:spPr>
          <a:xfrm>
            <a:off x="8558390" y="4455579"/>
            <a:ext cx="22191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ICs and BCs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(r, 0) = c</a:t>
            </a:r>
            <a:r>
              <a:rPr lang="en-US" baseline="-25000" dirty="0"/>
              <a:t>g</a:t>
            </a:r>
            <a:r>
              <a:rPr lang="en-US" baseline="30000" dirty="0"/>
              <a:t>0</a:t>
            </a:r>
            <a:endParaRPr lang="en-US" dirty="0"/>
          </a:p>
          <a:p>
            <a:r>
              <a:rPr lang="en-US" dirty="0" err="1"/>
              <a:t>c</a:t>
            </a:r>
            <a:r>
              <a:rPr lang="en-US" baseline="-25000" dirty="0" err="1"/>
              <a:t>g,r</a:t>
            </a:r>
            <a:r>
              <a:rPr lang="en-US" dirty="0"/>
              <a:t>(0, t) = 0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(a, t) = 0 (release)</a:t>
            </a:r>
          </a:p>
          <a:p>
            <a:endParaRPr lang="en-US" dirty="0"/>
          </a:p>
        </p:txBody>
      </p:sp>
      <p:pic>
        <p:nvPicPr>
          <p:cNvPr id="38" name="Picture 37" descr="latex-image-1.pdf">
            <a:extLst>
              <a:ext uri="{FF2B5EF4-FFF2-40B4-BE49-F238E27FC236}">
                <a16:creationId xmlns:a16="http://schemas.microsoft.com/office/drawing/2014/main" id="{D362F2EA-E8AF-9940-B319-9A86B099A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20" y="5628342"/>
            <a:ext cx="1765300" cy="571500"/>
          </a:xfrm>
          <a:prstGeom prst="rect">
            <a:avLst/>
          </a:prstGeom>
        </p:spPr>
      </p:pic>
      <p:pic>
        <p:nvPicPr>
          <p:cNvPr id="39" name="Picture 38" descr="latex-image-1.pdf">
            <a:extLst>
              <a:ext uri="{FF2B5EF4-FFF2-40B4-BE49-F238E27FC236}">
                <a16:creationId xmlns:a16="http://schemas.microsoft.com/office/drawing/2014/main" id="{150B2EA4-7FE6-614C-BF8E-5F8D57AEC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488" y="5539442"/>
            <a:ext cx="32131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03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069FA-DEE1-9C46-9013-5C290A5FB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Booth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DC2E9-6544-4F4C-B044-3D0E9192D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7025243" cy="3965670"/>
          </a:xfrm>
        </p:spPr>
        <p:txBody>
          <a:bodyPr/>
          <a:lstStyle/>
          <a:p>
            <a:r>
              <a:rPr lang="en-US" dirty="0"/>
              <a:t>This equation is solved using a Laplace transform after nondimensionalization</a:t>
            </a:r>
          </a:p>
          <a:p>
            <a:r>
              <a:rPr lang="en-US" dirty="0"/>
              <a:t>Will not go through the derivation (shown in Olander)</a:t>
            </a:r>
          </a:p>
          <a:p>
            <a:r>
              <a:rPr lang="en-US" dirty="0" err="1">
                <a:latin typeface="Symbol" pitchFamily="2" charset="2"/>
              </a:rPr>
              <a:t>τ</a:t>
            </a:r>
            <a:r>
              <a:rPr lang="en-US" dirty="0"/>
              <a:t> = D x t / a</a:t>
            </a:r>
            <a:r>
              <a:rPr lang="en-US" baseline="30000" dirty="0"/>
              <a:t>2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7FB35-9E4B-9947-BF78-6E6E8581A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E5F20265-C69E-2744-8831-E7FECEB88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61" y="4700040"/>
            <a:ext cx="1892300" cy="558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356EEFB-8473-E740-88D8-8E1A0B01A008}"/>
              </a:ext>
            </a:extLst>
          </p:cNvPr>
          <p:cNvSpPr/>
          <p:nvPr/>
        </p:nvSpPr>
        <p:spPr>
          <a:xfrm>
            <a:off x="4313888" y="4787857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τ</a:t>
            </a:r>
            <a:r>
              <a:rPr lang="en-US" dirty="0"/>
              <a:t> &lt; π</a:t>
            </a:r>
            <a:r>
              <a:rPr lang="en-US" baseline="30000" dirty="0"/>
              <a:t>-2</a:t>
            </a:r>
            <a:endParaRPr lang="en-US" dirty="0"/>
          </a:p>
        </p:txBody>
      </p:sp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F10D1238-32C8-A94F-B748-B75CD4C26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61" y="5539076"/>
            <a:ext cx="1803400" cy="482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D177ED0-E23E-D74B-B2A7-E7ACBE1512C3}"/>
              </a:ext>
            </a:extLst>
          </p:cNvPr>
          <p:cNvSpPr/>
          <p:nvPr/>
        </p:nvSpPr>
        <p:spPr>
          <a:xfrm>
            <a:off x="4313888" y="5634237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τ</a:t>
            </a:r>
            <a:r>
              <a:rPr lang="en-US" dirty="0"/>
              <a:t> ≥ π</a:t>
            </a:r>
            <a:r>
              <a:rPr lang="en-US" baseline="30000" dirty="0"/>
              <a:t>-2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FF3101-F0E5-BF40-9C47-DEE2AA0E4555}"/>
              </a:ext>
            </a:extLst>
          </p:cNvPr>
          <p:cNvGrpSpPr/>
          <p:nvPr/>
        </p:nvGrpSpPr>
        <p:grpSpPr>
          <a:xfrm>
            <a:off x="7764393" y="2503136"/>
            <a:ext cx="2962022" cy="2314290"/>
            <a:chOff x="5682532" y="3930133"/>
            <a:chExt cx="2962022" cy="231429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94FBAA7-D6B5-7B4E-8AB2-410A11E653D4}"/>
                </a:ext>
              </a:extLst>
            </p:cNvPr>
            <p:cNvGrpSpPr/>
            <p:nvPr/>
          </p:nvGrpSpPr>
          <p:grpSpPr>
            <a:xfrm>
              <a:off x="5682532" y="3930133"/>
              <a:ext cx="2962022" cy="2314290"/>
              <a:chOff x="5682532" y="3930133"/>
              <a:chExt cx="2962022" cy="231429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77D5872-A5D6-F946-AFD4-2142EF61D451}"/>
                  </a:ext>
                </a:extLst>
              </p:cNvPr>
              <p:cNvSpPr/>
              <p:nvPr/>
            </p:nvSpPr>
            <p:spPr bwMode="auto">
              <a:xfrm>
                <a:off x="6263904" y="3930133"/>
                <a:ext cx="1962109" cy="1883402"/>
              </a:xfrm>
              <a:prstGeom prst="ellipse">
                <a:avLst/>
              </a:prstGeom>
              <a:ln w="25400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38E0F76-D952-9841-8CB0-54FF8D66C658}"/>
                  </a:ext>
                </a:extLst>
              </p:cNvPr>
              <p:cNvSpPr/>
              <p:nvPr/>
            </p:nvSpPr>
            <p:spPr bwMode="auto">
              <a:xfrm>
                <a:off x="6811427" y="47443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160BBD2-AFDB-0447-9D71-6C91230434BA}"/>
                  </a:ext>
                </a:extLst>
              </p:cNvPr>
              <p:cNvSpPr/>
              <p:nvPr/>
            </p:nvSpPr>
            <p:spPr bwMode="auto">
              <a:xfrm>
                <a:off x="7139087" y="437694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DB3900F-758A-2546-93A2-2DF773364FFD}"/>
                  </a:ext>
                </a:extLst>
              </p:cNvPr>
              <p:cNvSpPr/>
              <p:nvPr/>
            </p:nvSpPr>
            <p:spPr bwMode="auto">
              <a:xfrm>
                <a:off x="7443887" y="479003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590B701-65B4-044A-A2A3-B9649E0E02F1}"/>
                  </a:ext>
                </a:extLst>
              </p:cNvPr>
              <p:cNvSpPr/>
              <p:nvPr/>
            </p:nvSpPr>
            <p:spPr bwMode="auto">
              <a:xfrm>
                <a:off x="6857147" y="52015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33B44E4-240E-8B48-B319-9FF6938FF528}"/>
                  </a:ext>
                </a:extLst>
              </p:cNvPr>
              <p:cNvSpPr/>
              <p:nvPr/>
            </p:nvSpPr>
            <p:spPr bwMode="auto">
              <a:xfrm>
                <a:off x="718480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CED19F4-BF67-154A-A4EE-F25AD773A71A}"/>
                  </a:ext>
                </a:extLst>
              </p:cNvPr>
              <p:cNvSpPr/>
              <p:nvPr/>
            </p:nvSpPr>
            <p:spPr bwMode="auto">
              <a:xfrm>
                <a:off x="7489607" y="515579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E589BF6-B419-E249-BD89-EC6E48166CDE}"/>
                  </a:ext>
                </a:extLst>
              </p:cNvPr>
              <p:cNvSpPr/>
              <p:nvPr/>
            </p:nvSpPr>
            <p:spPr bwMode="auto">
              <a:xfrm>
                <a:off x="678856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9599626-C1C3-5C4B-B76D-0BE21EF528FF}"/>
                  </a:ext>
                </a:extLst>
              </p:cNvPr>
              <p:cNvSpPr/>
              <p:nvPr/>
            </p:nvSpPr>
            <p:spPr bwMode="auto">
              <a:xfrm>
                <a:off x="6742847" y="424725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A743A39-38C6-D042-9CFC-DC44ED485A5F}"/>
                  </a:ext>
                </a:extLst>
              </p:cNvPr>
              <p:cNvSpPr/>
              <p:nvPr/>
            </p:nvSpPr>
            <p:spPr bwMode="auto">
              <a:xfrm>
                <a:off x="6444093" y="442266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32F8BD8-64A4-A34E-ABC6-54D5BE600E5B}"/>
                  </a:ext>
                </a:extLst>
              </p:cNvPr>
              <p:cNvSpPr/>
              <p:nvPr/>
            </p:nvSpPr>
            <p:spPr bwMode="auto">
              <a:xfrm>
                <a:off x="7762757" y="439980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A445652-7D30-FB48-875B-4F585BB07CF7}"/>
                  </a:ext>
                </a:extLst>
              </p:cNvPr>
              <p:cNvSpPr/>
              <p:nvPr/>
            </p:nvSpPr>
            <p:spPr bwMode="auto">
              <a:xfrm>
                <a:off x="7808477" y="52243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D1B9BFE-1A93-C740-9122-9BD906C87E95}"/>
                  </a:ext>
                </a:extLst>
              </p:cNvPr>
              <p:cNvSpPr/>
              <p:nvPr/>
            </p:nvSpPr>
            <p:spPr bwMode="auto">
              <a:xfrm>
                <a:off x="7421027" y="554879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CE774AB3-016D-5F4A-A416-927F4045D560}"/>
                  </a:ext>
                </a:extLst>
              </p:cNvPr>
              <p:cNvCxnSpPr/>
              <p:nvPr/>
            </p:nvCxnSpPr>
            <p:spPr bwMode="auto">
              <a:xfrm rot="16200000" flipV="1">
                <a:off x="6942477" y="4161236"/>
                <a:ext cx="332246" cy="9917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2EB0CF1-7CCB-0542-8A2A-5F23D7D05829}"/>
                  </a:ext>
                </a:extLst>
              </p:cNvPr>
              <p:cNvSpPr/>
              <p:nvPr/>
            </p:nvSpPr>
            <p:spPr bwMode="auto">
              <a:xfrm>
                <a:off x="6398373" y="534523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32E886B-BD87-E24B-904D-9A8343176986}"/>
                  </a:ext>
                </a:extLst>
              </p:cNvPr>
              <p:cNvSpPr/>
              <p:nvPr/>
            </p:nvSpPr>
            <p:spPr bwMode="auto">
              <a:xfrm>
                <a:off x="7489607" y="52762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B1D2177-1DC6-8B43-832D-68FA1F428FFE}"/>
                  </a:ext>
                </a:extLst>
              </p:cNvPr>
              <p:cNvSpPr/>
              <p:nvPr/>
            </p:nvSpPr>
            <p:spPr bwMode="auto">
              <a:xfrm>
                <a:off x="7642007" y="54286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F22CC0A-782B-5D43-B454-F452B4255F9A}"/>
                  </a:ext>
                </a:extLst>
              </p:cNvPr>
              <p:cNvSpPr/>
              <p:nvPr/>
            </p:nvSpPr>
            <p:spPr bwMode="auto">
              <a:xfrm>
                <a:off x="8163359" y="460992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A9BE7B8-60C1-D149-8883-DE76412FBF68}"/>
                  </a:ext>
                </a:extLst>
              </p:cNvPr>
              <p:cNvSpPr/>
              <p:nvPr/>
            </p:nvSpPr>
            <p:spPr bwMode="auto">
              <a:xfrm>
                <a:off x="8094131" y="527036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A7030EC-5B1F-544E-A705-61C960E971BF}"/>
                  </a:ext>
                </a:extLst>
              </p:cNvPr>
              <p:cNvCxnSpPr>
                <a:stCxn id="18" idx="3"/>
                <a:endCxn id="38" idx="0"/>
              </p:cNvCxnSpPr>
              <p:nvPr/>
            </p:nvCxnSpPr>
            <p:spPr bwMode="auto">
              <a:xfrm rot="5400000">
                <a:off x="6196196" y="5673927"/>
                <a:ext cx="491262" cy="218843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85B3BBF-4D65-3D4E-AA3E-A3241B2CCC00}"/>
                  </a:ext>
                </a:extLst>
              </p:cNvPr>
              <p:cNvSpPr txBox="1"/>
              <p:nvPr/>
            </p:nvSpPr>
            <p:spPr>
              <a:xfrm>
                <a:off x="5682532" y="6028979"/>
                <a:ext cx="129974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Grain boundary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CE1262E-51D4-A14C-BB68-6097996D41A8}"/>
                  </a:ext>
                </a:extLst>
              </p:cNvPr>
              <p:cNvSpPr txBox="1"/>
              <p:nvPr/>
            </p:nvSpPr>
            <p:spPr>
              <a:xfrm>
                <a:off x="7720740" y="5813535"/>
                <a:ext cx="92381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>
                    <a:latin typeface="+mn-lt"/>
                  </a:rPr>
                  <a:t>Gas atoms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A69574B5-78E8-A34C-99A5-CBEEC8C66452}"/>
                  </a:ext>
                </a:extLst>
              </p:cNvPr>
              <p:cNvCxnSpPr>
                <a:stCxn id="29" idx="3"/>
                <a:endCxn id="39" idx="0"/>
              </p:cNvCxnSpPr>
              <p:nvPr/>
            </p:nvCxnSpPr>
            <p:spPr bwMode="auto">
              <a:xfrm>
                <a:off x="7815173" y="5263398"/>
                <a:ext cx="367474" cy="55013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15F1F17A-CE13-D24C-AAFB-284E6C3528C7}"/>
                  </a:ext>
                </a:extLst>
              </p:cNvPr>
              <p:cNvCxnSpPr>
                <a:stCxn id="39" idx="0"/>
              </p:cNvCxnSpPr>
              <p:nvPr/>
            </p:nvCxnSpPr>
            <p:spPr bwMode="auto">
              <a:xfrm flipH="1" flipV="1">
                <a:off x="7466749" y="5594513"/>
                <a:ext cx="715898" cy="21902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3803E69-577A-DA42-A2AD-3812B696F53A}"/>
                </a:ext>
              </a:extLst>
            </p:cNvPr>
            <p:cNvSpPr/>
            <p:nvPr/>
          </p:nvSpPr>
          <p:spPr bwMode="auto">
            <a:xfrm>
              <a:off x="6095091" y="538460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75AE240-E24C-284B-8672-F18F1D116817}"/>
                </a:ext>
              </a:extLst>
            </p:cNvPr>
            <p:cNvSpPr/>
            <p:nvPr/>
          </p:nvSpPr>
          <p:spPr bwMode="auto">
            <a:xfrm rot="12627634">
              <a:off x="8252788" y="447121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F539641-C5C4-6F40-8D61-1D0E4514C18F}"/>
                </a:ext>
              </a:extLst>
            </p:cNvPr>
            <p:cNvSpPr/>
            <p:nvPr/>
          </p:nvSpPr>
          <p:spPr bwMode="auto">
            <a:xfrm rot="15818149">
              <a:off x="8122624" y="5313329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62761A-B070-6846-9407-E6885F04636F}"/>
                </a:ext>
              </a:extLst>
            </p:cNvPr>
            <p:cNvSpPr txBox="1"/>
            <p:nvPr/>
          </p:nvSpPr>
          <p:spPr>
            <a:xfrm>
              <a:off x="5682532" y="4940350"/>
              <a:ext cx="58137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Release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89F34CD-AEF8-F647-A090-65BDE3E9324C}"/>
                </a:ext>
              </a:extLst>
            </p:cNvPr>
            <p:cNvCxnSpPr>
              <a:stCxn id="13" idx="14"/>
              <a:endCxn id="16" idx="2"/>
            </p:cNvCxnSpPr>
            <p:nvPr/>
          </p:nvCxnSpPr>
          <p:spPr bwMode="auto">
            <a:xfrm flipH="1" flipV="1">
              <a:off x="5973218" y="5155794"/>
              <a:ext cx="231323" cy="3433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49071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171D4-8D7A-5A49-8039-255037F5F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Booth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CE316-1C28-374E-9180-9B43DDD00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r>
              <a:rPr lang="en-US" dirty="0"/>
              <a:t>For a diffusion coefficient for Xe of D = 8e-15 cm</a:t>
            </a:r>
            <a:r>
              <a:rPr lang="en-US" baseline="30000" dirty="0"/>
              <a:t>2</a:t>
            </a:r>
            <a:r>
              <a:rPr lang="en-US" dirty="0"/>
              <a:t>/s, what fraction of the fission gas trapped in an post-irradiation annealed fuel pellet has escaped after one hour? It has an average grain size of 10 microns</a:t>
            </a:r>
          </a:p>
          <a:p>
            <a:pPr lvl="1"/>
            <a:r>
              <a:rPr lang="en-US" dirty="0"/>
              <a:t>D = 8e-15 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pPr lvl="1"/>
            <a:r>
              <a:rPr lang="en-US" dirty="0"/>
              <a:t>a = 10e-4 cm</a:t>
            </a:r>
          </a:p>
          <a:p>
            <a:pPr lvl="1"/>
            <a:r>
              <a:rPr lang="en-US" dirty="0"/>
              <a:t>t = 3600 s</a:t>
            </a:r>
          </a:p>
          <a:p>
            <a:r>
              <a:rPr lang="en-US" dirty="0"/>
              <a:t>Which f? </a:t>
            </a:r>
            <a:r>
              <a:rPr lang="en-US" dirty="0" err="1">
                <a:latin typeface="Symbol" pitchFamily="2" charset="2"/>
              </a:rPr>
              <a:t>τ</a:t>
            </a:r>
            <a:r>
              <a:rPr lang="en-US" dirty="0"/>
              <a:t> = D x t/a</a:t>
            </a:r>
            <a:r>
              <a:rPr lang="en-US" baseline="30000" dirty="0"/>
              <a:t>2 </a:t>
            </a:r>
            <a:r>
              <a:rPr lang="en-US" dirty="0"/>
              <a:t>= 2.88E-4 &lt; </a:t>
            </a:r>
            <a:r>
              <a:rPr lang="en-US" dirty="0">
                <a:latin typeface="Symbol" pitchFamily="2" charset="2"/>
              </a:rPr>
              <a:t>p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0.101</a:t>
            </a:r>
          </a:p>
          <a:p>
            <a:pPr lvl="1"/>
            <a:r>
              <a:rPr lang="en-US" dirty="0"/>
              <a:t>f = 6*sqrt(8e-15*3600/(pi*(10e-4)^2)) – 3*8e-15*3600/(10e-4)^2 = 0.0181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929BB2-D6F2-4E4B-BB42-CD91C7C9C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89C406D5-988D-594E-9265-700895703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37" y="4507896"/>
            <a:ext cx="18923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8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B60E9-BB14-F145-9725-21FBBDBD2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expressions for 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802F6-1D20-3343-A427-33E5E86BE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02941" cy="3965670"/>
          </a:xfrm>
        </p:spPr>
        <p:txBody>
          <a:bodyPr/>
          <a:lstStyle/>
          <a:p>
            <a:r>
              <a:rPr lang="en-US" dirty="0"/>
              <a:t>Given the data from the previous example, can plot both </a:t>
            </a:r>
          </a:p>
          <a:p>
            <a:endParaRPr lang="en-US" dirty="0"/>
          </a:p>
          <a:p>
            <a:pPr lvl="1"/>
            <a:r>
              <a:rPr lang="en-US" dirty="0">
                <a:latin typeface="Symbol" pitchFamily="2" charset="2"/>
              </a:rPr>
              <a:t>t </a:t>
            </a:r>
            <a:r>
              <a:rPr lang="en-US" dirty="0"/>
              <a:t>&lt; </a:t>
            </a:r>
            <a:r>
              <a:rPr lang="en-US" dirty="0">
                <a:latin typeface="Symbol" pitchFamily="2" charset="2"/>
              </a:rPr>
              <a:t>p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</a:p>
          <a:p>
            <a:pPr lvl="1"/>
            <a:r>
              <a:rPr lang="en-US" dirty="0">
                <a:latin typeface="Symbol" pitchFamily="2" charset="2"/>
              </a:rPr>
              <a:t>t &gt;</a:t>
            </a:r>
            <a:r>
              <a:rPr lang="en-US" dirty="0"/>
              <a:t> </a:t>
            </a:r>
            <a:r>
              <a:rPr lang="en-US" dirty="0">
                <a:latin typeface="Symbol" pitchFamily="2" charset="2"/>
              </a:rPr>
              <a:t>p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0A74B-57C4-5540-B636-78E02B92E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1D4662-C834-8C4F-803E-6F1EE8A88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658" y="2351781"/>
            <a:ext cx="4777463" cy="3583097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FD3EE8A1-511A-3B4B-A3E2-5C6D91269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073" y="3266329"/>
            <a:ext cx="1892300" cy="5588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72A76219-526B-CC46-8586-AAAFE41DE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523" y="3921126"/>
            <a:ext cx="18034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97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609C4-C88E-B849-AE67-68C271DEB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in-pile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E6A25-BCDC-B94A-B277-936D53D74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572837" cy="430305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initial gas concentration is 0</a:t>
            </a:r>
            <a:endParaRPr lang="en-US" baseline="30000" dirty="0"/>
          </a:p>
          <a:p>
            <a:r>
              <a:rPr lang="en-US" dirty="0"/>
              <a:t>Gas is produced due to fission, where y is the chain yield (y = 0.3017 for Xe and Kr) and the fission rate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Gas can also decay, where </a:t>
            </a:r>
            <a:r>
              <a:rPr lang="en-US" dirty="0" err="1"/>
              <a:t>λ</a:t>
            </a:r>
            <a:r>
              <a:rPr lang="en-US" dirty="0"/>
              <a:t> is the decay constant</a:t>
            </a:r>
          </a:p>
          <a:p>
            <a:pPr lvl="1"/>
            <a:r>
              <a:rPr lang="en-US" dirty="0"/>
              <a:t>If we only consider stable stable products, </a:t>
            </a:r>
            <a:r>
              <a:rPr lang="en-US" dirty="0" err="1"/>
              <a:t>λ</a:t>
            </a:r>
            <a:r>
              <a:rPr lang="en-US" dirty="0"/>
              <a:t> = 0</a:t>
            </a:r>
          </a:p>
          <a:p>
            <a:r>
              <a:rPr lang="en-US" dirty="0"/>
              <a:t>For in pile release, the fraction is equal to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After solving with with a Laplace transform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total gas production is         gas atoms/cm</a:t>
            </a:r>
            <a:r>
              <a:rPr lang="en-US" baseline="30000" dirty="0"/>
              <a:t>3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AB922-C38D-1647-AB9C-0F2202E3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984386B-6569-C24B-AE41-999609ADDACB}"/>
              </a:ext>
            </a:extLst>
          </p:cNvPr>
          <p:cNvGrpSpPr/>
          <p:nvPr/>
        </p:nvGrpSpPr>
        <p:grpSpPr>
          <a:xfrm>
            <a:off x="7977435" y="2680447"/>
            <a:ext cx="2962022" cy="2314290"/>
            <a:chOff x="5682532" y="3930133"/>
            <a:chExt cx="2962022" cy="231429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F1F00A7-239C-ED4C-ACFE-5B4D2F438358}"/>
                </a:ext>
              </a:extLst>
            </p:cNvPr>
            <p:cNvGrpSpPr/>
            <p:nvPr/>
          </p:nvGrpSpPr>
          <p:grpSpPr>
            <a:xfrm>
              <a:off x="5682532" y="3930133"/>
              <a:ext cx="2962022" cy="2314290"/>
              <a:chOff x="5682532" y="3930133"/>
              <a:chExt cx="2962022" cy="231429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91CA77C-D771-1741-85F8-51775EC6C64C}"/>
                  </a:ext>
                </a:extLst>
              </p:cNvPr>
              <p:cNvSpPr/>
              <p:nvPr/>
            </p:nvSpPr>
            <p:spPr bwMode="auto">
              <a:xfrm>
                <a:off x="6263904" y="3930133"/>
                <a:ext cx="1962109" cy="1883402"/>
              </a:xfrm>
              <a:prstGeom prst="ellipse">
                <a:avLst/>
              </a:prstGeom>
              <a:ln w="25400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3FE3A0D-D431-1345-AF72-CFEBA96AC3ED}"/>
                  </a:ext>
                </a:extLst>
              </p:cNvPr>
              <p:cNvSpPr/>
              <p:nvPr/>
            </p:nvSpPr>
            <p:spPr bwMode="auto">
              <a:xfrm>
                <a:off x="6811427" y="47443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FBA19B6-74D4-5846-AF75-0994A30FE030}"/>
                  </a:ext>
                </a:extLst>
              </p:cNvPr>
              <p:cNvSpPr/>
              <p:nvPr/>
            </p:nvSpPr>
            <p:spPr bwMode="auto">
              <a:xfrm>
                <a:off x="7139087" y="437694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85326D4-0CD0-524B-AE31-BB405C81635C}"/>
                  </a:ext>
                </a:extLst>
              </p:cNvPr>
              <p:cNvSpPr/>
              <p:nvPr/>
            </p:nvSpPr>
            <p:spPr bwMode="auto">
              <a:xfrm>
                <a:off x="7443887" y="479003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F664D1A-15F7-3B46-80BB-4376CC17DE20}"/>
                  </a:ext>
                </a:extLst>
              </p:cNvPr>
              <p:cNvSpPr/>
              <p:nvPr/>
            </p:nvSpPr>
            <p:spPr bwMode="auto">
              <a:xfrm>
                <a:off x="6857147" y="52015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D9D5BC9-B3BD-394F-96CC-0DC540220D02}"/>
                  </a:ext>
                </a:extLst>
              </p:cNvPr>
              <p:cNvSpPr/>
              <p:nvPr/>
            </p:nvSpPr>
            <p:spPr bwMode="auto">
              <a:xfrm>
                <a:off x="718480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547DA2E-3ACF-964E-B3D7-7DFFA151EB60}"/>
                  </a:ext>
                </a:extLst>
              </p:cNvPr>
              <p:cNvSpPr/>
              <p:nvPr/>
            </p:nvSpPr>
            <p:spPr bwMode="auto">
              <a:xfrm>
                <a:off x="7489607" y="515579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89A71CC-8972-7546-BF39-BFE76B641B12}"/>
                  </a:ext>
                </a:extLst>
              </p:cNvPr>
              <p:cNvSpPr/>
              <p:nvPr/>
            </p:nvSpPr>
            <p:spPr bwMode="auto">
              <a:xfrm>
                <a:off x="678856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DAE65C1-2509-A04D-B7F5-F42ECB58C4AC}"/>
                  </a:ext>
                </a:extLst>
              </p:cNvPr>
              <p:cNvSpPr/>
              <p:nvPr/>
            </p:nvSpPr>
            <p:spPr bwMode="auto">
              <a:xfrm>
                <a:off x="6742847" y="424725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69EFAC6-412F-814C-AB30-A03D89086D22}"/>
                  </a:ext>
                </a:extLst>
              </p:cNvPr>
              <p:cNvSpPr/>
              <p:nvPr/>
            </p:nvSpPr>
            <p:spPr bwMode="auto">
              <a:xfrm>
                <a:off x="6444093" y="442266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051C58D-7162-2E49-9172-10C915C70456}"/>
                  </a:ext>
                </a:extLst>
              </p:cNvPr>
              <p:cNvSpPr/>
              <p:nvPr/>
            </p:nvSpPr>
            <p:spPr bwMode="auto">
              <a:xfrm>
                <a:off x="7762757" y="439980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78EB44B4-609E-D644-AE43-22722A28A906}"/>
                  </a:ext>
                </a:extLst>
              </p:cNvPr>
              <p:cNvSpPr/>
              <p:nvPr/>
            </p:nvSpPr>
            <p:spPr bwMode="auto">
              <a:xfrm>
                <a:off x="7808477" y="52243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78521FA-6C5A-2346-8EE6-DB44D60AA3DA}"/>
                  </a:ext>
                </a:extLst>
              </p:cNvPr>
              <p:cNvSpPr/>
              <p:nvPr/>
            </p:nvSpPr>
            <p:spPr bwMode="auto">
              <a:xfrm>
                <a:off x="7421027" y="554879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4FCBAD04-6875-C64B-B940-876F036EC054}"/>
                  </a:ext>
                </a:extLst>
              </p:cNvPr>
              <p:cNvCxnSpPr/>
              <p:nvPr/>
            </p:nvCxnSpPr>
            <p:spPr bwMode="auto">
              <a:xfrm rot="16200000" flipV="1">
                <a:off x="6942477" y="4161236"/>
                <a:ext cx="332246" cy="9917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FF162DA-0FC4-5043-BCA0-89F0B96225D5}"/>
                  </a:ext>
                </a:extLst>
              </p:cNvPr>
              <p:cNvSpPr/>
              <p:nvPr/>
            </p:nvSpPr>
            <p:spPr bwMode="auto">
              <a:xfrm>
                <a:off x="6398373" y="534523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86CE2B2-9249-E14D-A413-17F9E2289EE1}"/>
                  </a:ext>
                </a:extLst>
              </p:cNvPr>
              <p:cNvSpPr/>
              <p:nvPr/>
            </p:nvSpPr>
            <p:spPr bwMode="auto">
              <a:xfrm>
                <a:off x="7489607" y="52762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2AECBCEC-3B9F-8249-B308-119FBE6D10BD}"/>
                  </a:ext>
                </a:extLst>
              </p:cNvPr>
              <p:cNvSpPr/>
              <p:nvPr/>
            </p:nvSpPr>
            <p:spPr bwMode="auto">
              <a:xfrm>
                <a:off x="7642007" y="54286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CBB9067-8AE6-8744-84D8-5EFEB26FB30F}"/>
                  </a:ext>
                </a:extLst>
              </p:cNvPr>
              <p:cNvSpPr/>
              <p:nvPr/>
            </p:nvSpPr>
            <p:spPr bwMode="auto">
              <a:xfrm>
                <a:off x="8163359" y="460992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B06A614-5070-BB49-9913-75B8A2003EA9}"/>
                  </a:ext>
                </a:extLst>
              </p:cNvPr>
              <p:cNvSpPr/>
              <p:nvPr/>
            </p:nvSpPr>
            <p:spPr bwMode="auto">
              <a:xfrm>
                <a:off x="8094131" y="527036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1C0AA2D-6F68-EE40-B286-87F39E33EE9B}"/>
                  </a:ext>
                </a:extLst>
              </p:cNvPr>
              <p:cNvCxnSpPr>
                <a:stCxn id="12" idx="3"/>
                <a:endCxn id="32" idx="0"/>
              </p:cNvCxnSpPr>
              <p:nvPr/>
            </p:nvCxnSpPr>
            <p:spPr bwMode="auto">
              <a:xfrm rot="5400000">
                <a:off x="6196196" y="5673927"/>
                <a:ext cx="491262" cy="218843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FBAD83C-1DF8-DD45-9ED3-95E0BDB7140E}"/>
                  </a:ext>
                </a:extLst>
              </p:cNvPr>
              <p:cNvSpPr txBox="1"/>
              <p:nvPr/>
            </p:nvSpPr>
            <p:spPr>
              <a:xfrm>
                <a:off x="5682532" y="6028979"/>
                <a:ext cx="129974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Grain boundary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192A325-D4D3-CA48-8B29-2925D10BFD95}"/>
                  </a:ext>
                </a:extLst>
              </p:cNvPr>
              <p:cNvSpPr txBox="1"/>
              <p:nvPr/>
            </p:nvSpPr>
            <p:spPr>
              <a:xfrm>
                <a:off x="7720740" y="5813535"/>
                <a:ext cx="92381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>
                    <a:latin typeface="+mn-lt"/>
                  </a:rPr>
                  <a:t>Gas atoms</a:t>
                </a: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EB65CA4-792A-FE48-BF37-1EC3B184605E}"/>
                  </a:ext>
                </a:extLst>
              </p:cNvPr>
              <p:cNvCxnSpPr>
                <a:stCxn id="23" idx="3"/>
                <a:endCxn id="33" idx="0"/>
              </p:cNvCxnSpPr>
              <p:nvPr/>
            </p:nvCxnSpPr>
            <p:spPr bwMode="auto">
              <a:xfrm>
                <a:off x="7815173" y="5263398"/>
                <a:ext cx="367474" cy="55013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7BB8518-AFF7-7B40-850E-F7735E66A303}"/>
                  </a:ext>
                </a:extLst>
              </p:cNvPr>
              <p:cNvCxnSpPr>
                <a:stCxn id="33" idx="0"/>
              </p:cNvCxnSpPr>
              <p:nvPr/>
            </p:nvCxnSpPr>
            <p:spPr bwMode="auto">
              <a:xfrm flipH="1" flipV="1">
                <a:off x="7466749" y="5594513"/>
                <a:ext cx="715898" cy="21902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1CB47BE-FD19-E347-8CA8-29567516C6F6}"/>
                </a:ext>
              </a:extLst>
            </p:cNvPr>
            <p:cNvSpPr/>
            <p:nvPr/>
          </p:nvSpPr>
          <p:spPr bwMode="auto">
            <a:xfrm>
              <a:off x="6095091" y="538460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2489B22-EA67-C046-A29C-C1C805D777EC}"/>
                </a:ext>
              </a:extLst>
            </p:cNvPr>
            <p:cNvSpPr/>
            <p:nvPr/>
          </p:nvSpPr>
          <p:spPr bwMode="auto">
            <a:xfrm rot="12627634">
              <a:off x="8252788" y="447121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A222AF2-6659-1146-854E-115FD45FC18B}"/>
                </a:ext>
              </a:extLst>
            </p:cNvPr>
            <p:cNvSpPr/>
            <p:nvPr/>
          </p:nvSpPr>
          <p:spPr bwMode="auto">
            <a:xfrm rot="15818149">
              <a:off x="8122624" y="5313329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1DBC6D8-9A39-EE4B-9B87-B36CBD5A4285}"/>
                </a:ext>
              </a:extLst>
            </p:cNvPr>
            <p:cNvSpPr txBox="1"/>
            <p:nvPr/>
          </p:nvSpPr>
          <p:spPr>
            <a:xfrm>
              <a:off x="5682532" y="4940350"/>
              <a:ext cx="58137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Release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A167CE-BBD5-4B47-A1A9-7FBA4B1BEAB6}"/>
                </a:ext>
              </a:extLst>
            </p:cNvPr>
            <p:cNvCxnSpPr>
              <a:stCxn id="7" idx="14"/>
              <a:endCxn id="10" idx="2"/>
            </p:cNvCxnSpPr>
            <p:nvPr/>
          </p:nvCxnSpPr>
          <p:spPr bwMode="auto">
            <a:xfrm flipH="1" flipV="1">
              <a:off x="5973218" y="5155794"/>
              <a:ext cx="231323" cy="3433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EAC2EB8-FDF0-354B-9E9E-587B0ED56B6C}"/>
              </a:ext>
            </a:extLst>
          </p:cNvPr>
          <p:cNvSpPr txBox="1"/>
          <p:nvPr/>
        </p:nvSpPr>
        <p:spPr>
          <a:xfrm>
            <a:off x="8258393" y="5140433"/>
            <a:ext cx="22191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ICs and BCs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(r, 0) = 0</a:t>
            </a:r>
          </a:p>
          <a:p>
            <a:r>
              <a:rPr lang="en-US" dirty="0" err="1"/>
              <a:t>c</a:t>
            </a:r>
            <a:r>
              <a:rPr lang="en-US" baseline="-25000" dirty="0" err="1"/>
              <a:t>g,r</a:t>
            </a:r>
            <a:r>
              <a:rPr lang="en-US" dirty="0"/>
              <a:t>(0, t) = 0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(a, t) = 0 (release)</a:t>
            </a:r>
          </a:p>
          <a:p>
            <a:endParaRPr lang="en-US" dirty="0"/>
          </a:p>
        </p:txBody>
      </p:sp>
      <p:pic>
        <p:nvPicPr>
          <p:cNvPr id="37" name="Picture 36" descr="latex-image-1.pdf">
            <a:extLst>
              <a:ext uri="{FF2B5EF4-FFF2-40B4-BE49-F238E27FC236}">
                <a16:creationId xmlns:a16="http://schemas.microsoft.com/office/drawing/2014/main" id="{42757B46-EB76-2F4D-B40D-4EEF99F1D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711" y="1902782"/>
            <a:ext cx="3416300" cy="558800"/>
          </a:xfrm>
          <a:prstGeom prst="rect">
            <a:avLst/>
          </a:prstGeom>
        </p:spPr>
      </p:pic>
      <p:pic>
        <p:nvPicPr>
          <p:cNvPr id="38" name="Picture 37" descr="latex-image-1.pdf">
            <a:extLst>
              <a:ext uri="{FF2B5EF4-FFF2-40B4-BE49-F238E27FC236}">
                <a16:creationId xmlns:a16="http://schemas.microsoft.com/office/drawing/2014/main" id="{68B23A20-D46C-0B4F-9DB0-615A1E6F1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927" y="2851835"/>
            <a:ext cx="1752600" cy="292100"/>
          </a:xfrm>
          <a:prstGeom prst="rect">
            <a:avLst/>
          </a:prstGeom>
        </p:spPr>
      </p:pic>
      <p:pic>
        <p:nvPicPr>
          <p:cNvPr id="39" name="Picture 38" descr="latex-image-1.pdf">
            <a:extLst>
              <a:ext uri="{FF2B5EF4-FFF2-40B4-BE49-F238E27FC236}">
                <a16:creationId xmlns:a16="http://schemas.microsoft.com/office/drawing/2014/main" id="{80D0193E-445C-814D-89CD-4411A0D88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466" y="3934755"/>
            <a:ext cx="1589522" cy="51522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FA15E6E-68C9-6741-8467-D0A7462484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484" y="4783352"/>
            <a:ext cx="3095065" cy="914893"/>
          </a:xfrm>
          <a:prstGeom prst="rect">
            <a:avLst/>
          </a:prstGeom>
        </p:spPr>
      </p:pic>
      <p:pic>
        <p:nvPicPr>
          <p:cNvPr id="49" name="Picture 48" descr="latex-image-1.pdf">
            <a:extLst>
              <a:ext uri="{FF2B5EF4-FFF2-40B4-BE49-F238E27FC236}">
                <a16:creationId xmlns:a16="http://schemas.microsoft.com/office/drawing/2014/main" id="{1399FAC1-7552-3645-8B7F-08AFA1E0DB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763" y="5698245"/>
            <a:ext cx="3810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40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924C1-4F45-FD48-A9B7-6F6D9483F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1020-178C-4B43-861B-B2D7A1904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 a diffusion coefficient for Xe of D = 8e-15 cm</a:t>
            </a:r>
            <a:r>
              <a:rPr lang="en-US" baseline="30000" dirty="0"/>
              <a:t>2</a:t>
            </a:r>
            <a:r>
              <a:rPr lang="en-US" dirty="0"/>
              <a:t>/s, what fraction of the fission gas trapped in an in-pile fuel pellet has escaped after one hour? It has an average grain size of 10 microns.</a:t>
            </a:r>
          </a:p>
          <a:p>
            <a:pPr lvl="1"/>
            <a:r>
              <a:rPr lang="en-US" dirty="0"/>
              <a:t>D = 8e-15 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pPr lvl="1"/>
            <a:r>
              <a:rPr lang="en-US" dirty="0"/>
              <a:t>a = 10e-4 cm</a:t>
            </a:r>
          </a:p>
          <a:p>
            <a:pPr lvl="1"/>
            <a:r>
              <a:rPr lang="en-US" dirty="0"/>
              <a:t>We have a short time (t=3600 s), so we can use: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 = 4*sqrt(8e-15*3600/(pi*(10e-4)^2)) – 3/2*8e-15*3600/(10e-4)^2 = 0.0121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915AA-330C-2742-978D-AE15B26B4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4693EAC2-4BF5-DF44-A7A5-AA40AAB17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596" y="4502913"/>
            <a:ext cx="19558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E3C1F-10A5-5B4E-A3FD-FF5CBE4A1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time progresses, both the fraction released and the produced gas increase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3C283-D6FD-3046-9CE5-84D45EEC2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8DB261-8A34-9D57-F7C7-4C4D45483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862" y="1968501"/>
            <a:ext cx="6208276" cy="465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18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87CE3-0A49-CF4C-B355-864DC82D0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Forsberg-</a:t>
            </a:r>
            <a:r>
              <a:rPr lang="en-US" dirty="0" err="1"/>
              <a:t>Massih</a:t>
            </a:r>
            <a:r>
              <a:rPr lang="en-US"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78CCB-060C-7442-A2C6-CB2E25D61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5199529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ea typeface="ＭＳ Ｐゴシック"/>
                <a:cs typeface="ＭＳ Ｐゴシック"/>
              </a:rPr>
              <a:t>The Booth model ONLY considers stage one of fission gas release</a:t>
            </a:r>
          </a:p>
          <a:p>
            <a:r>
              <a:rPr lang="en-US" dirty="0"/>
              <a:t>Two stage Forsberg-</a:t>
            </a:r>
            <a:r>
              <a:rPr lang="en-US" dirty="0" err="1"/>
              <a:t>Massih</a:t>
            </a:r>
            <a:r>
              <a:rPr lang="en-US" dirty="0"/>
              <a:t> mechanistic model</a:t>
            </a:r>
          </a:p>
          <a:p>
            <a:pPr lvl="1"/>
            <a:r>
              <a:rPr lang="en-US" dirty="0"/>
              <a:t>Considers intragranular diffusion diffusion to grain boundaries (stage 1)</a:t>
            </a:r>
          </a:p>
          <a:p>
            <a:pPr lvl="1"/>
            <a:r>
              <a:rPr lang="en-US" dirty="0"/>
              <a:t>Also, grain boundary gas accumulation, resolution back into grain, saturation (stage 2)</a:t>
            </a:r>
          </a:p>
          <a:p>
            <a:pPr lvl="1"/>
            <a:r>
              <a:rPr lang="en-US" dirty="0"/>
              <a:t>Assumes that once the bubbles on the grain face are interconnected, it is released (no stage 3)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2C7DB-12A6-7C41-95F5-CA2175DFA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666D44-A615-B046-9766-557EEC19F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129" y="3965349"/>
            <a:ext cx="3732068" cy="2668138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356425B3-DE14-224B-98D8-1C83B1A7D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128" y="1896334"/>
            <a:ext cx="3664524" cy="2069015"/>
          </a:xfrm>
          <a:prstGeom prst="rect">
            <a:avLst/>
          </a:prstGeom>
        </p:spPr>
      </p:pic>
      <p:pic>
        <p:nvPicPr>
          <p:cNvPr id="113" name="Picture 4">
            <a:extLst>
              <a:ext uri="{FF2B5EF4-FFF2-40B4-BE49-F238E27FC236}">
                <a16:creationId xmlns:a16="http://schemas.microsoft.com/office/drawing/2014/main" id="{213DC88F-A308-4545-8EA0-729127FDD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375131" y="2073323"/>
            <a:ext cx="1990917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70390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EE20-6ADC-574E-B7F8-50EF25ED2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Forsberg-</a:t>
            </a:r>
            <a:r>
              <a:rPr lang="en-US" dirty="0" err="1"/>
              <a:t>Massih</a:t>
            </a:r>
            <a:r>
              <a:rPr lang="en-US"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565CD-C7B1-8B4E-B78C-FF6CD382B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824752"/>
          </a:xfrm>
        </p:spPr>
        <p:txBody>
          <a:bodyPr/>
          <a:lstStyle/>
          <a:p>
            <a:r>
              <a:rPr lang="en-US" dirty="0"/>
              <a:t>2-stage F-M model over-predicts gas release because it neglects grain boundary bubble percolation (Stage 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A39F2-CE96-394A-86B4-DD78AE41B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DECB08-A9F3-B041-8753-5D31C8807F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75"/>
          <a:stretch/>
        </p:blipFill>
        <p:spPr>
          <a:xfrm>
            <a:off x="7492703" y="2599952"/>
            <a:ext cx="4484144" cy="3851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BFB50-5A92-B247-AF07-BB23903C4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640" y="3057588"/>
            <a:ext cx="4224833" cy="3082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1EDAF4-CF64-1D4C-90B1-502F5D762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13" y="3633831"/>
            <a:ext cx="2608622" cy="17296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9E7F17-B74E-DA4C-9C59-AD9B0A73ACAE}"/>
              </a:ext>
            </a:extLst>
          </p:cNvPr>
          <p:cNvSpPr/>
          <p:nvPr/>
        </p:nvSpPr>
        <p:spPr>
          <a:xfrm>
            <a:off x="3202640" y="6372518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Millett, Tonks, and </a:t>
            </a:r>
            <a:r>
              <a:rPr lang="en-US" sz="1400" dirty="0" err="1"/>
              <a:t>Biner</a:t>
            </a:r>
            <a:r>
              <a:rPr lang="en-US" sz="1400" dirty="0"/>
              <a:t>. JNM, 424.1 (2012): 176-182.</a:t>
            </a:r>
          </a:p>
        </p:txBody>
      </p:sp>
    </p:spTree>
    <p:extLst>
      <p:ext uri="{BB962C8B-B14F-4D97-AF65-F5344CB8AC3E}">
        <p14:creationId xmlns:p14="http://schemas.microsoft.com/office/powerpoint/2010/main" val="787775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DB37-4927-E145-8DC5-C5510BCA2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Gas diffusion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530F1-F66A-3947-84CD-EF59C3EE5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diffusivity of the fission gas depends on temperature and on irradiation</a:t>
            </a:r>
          </a:p>
          <a:p>
            <a:r>
              <a:rPr lang="en-US" dirty="0"/>
              <a:t>Experimental data shows three different regimes for the diffusivity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A50F3-08EF-F245-98F6-767AB800C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E0A376-4CF2-484A-9699-196DBCAE8B3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83" y="3127330"/>
            <a:ext cx="3198471" cy="3668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D0B52A13-9891-634C-AB00-052FB8378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970" y="4275161"/>
            <a:ext cx="3467100" cy="127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1B0141-C2E7-774E-A73F-6B98D8B008EA}"/>
              </a:ext>
            </a:extLst>
          </p:cNvPr>
          <p:cNvSpPr/>
          <p:nvPr/>
        </p:nvSpPr>
        <p:spPr>
          <a:xfrm>
            <a:off x="4681970" y="3713835"/>
            <a:ext cx="28507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Times New Roman"/>
                <a:cs typeface="Times New Roman"/>
              </a:rPr>
              <a:t>D = D</a:t>
            </a:r>
            <a:r>
              <a:rPr lang="en-US" sz="2000" baseline="-25000" dirty="0">
                <a:latin typeface="Times New Roman"/>
                <a:cs typeface="Times New Roman"/>
              </a:rPr>
              <a:t>1</a:t>
            </a:r>
            <a:r>
              <a:rPr lang="en-US" sz="2000" i="1" dirty="0">
                <a:latin typeface="Times New Roman"/>
                <a:cs typeface="Times New Roman"/>
              </a:rPr>
              <a:t> + D</a:t>
            </a:r>
            <a:r>
              <a:rPr lang="en-US" sz="2000" baseline="-25000" dirty="0">
                <a:latin typeface="Times New Roman"/>
                <a:cs typeface="Times New Roman"/>
              </a:rPr>
              <a:t>2</a:t>
            </a:r>
            <a:r>
              <a:rPr lang="en-US" sz="2000" i="1" dirty="0">
                <a:latin typeface="Times New Roman"/>
                <a:cs typeface="Times New Roman"/>
              </a:rPr>
              <a:t> + D</a:t>
            </a:r>
            <a:r>
              <a:rPr lang="en-US" sz="2000" baseline="-25000" dirty="0">
                <a:latin typeface="Times New Roman"/>
                <a:cs typeface="Times New Roman"/>
              </a:rPr>
              <a:t>3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dirty="0"/>
              <a:t>cm</a:t>
            </a:r>
            <a:r>
              <a:rPr lang="en-US" sz="2000" baseline="30000" dirty="0"/>
              <a:t>2</a:t>
            </a:r>
            <a:r>
              <a:rPr lang="en-US" sz="2000" dirty="0"/>
              <a:t>/s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FF3AD4-C7CA-DF4D-ABA5-63F16AC19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4120" y="3334817"/>
            <a:ext cx="3721796" cy="279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21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38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E44BE-2358-3F4C-A01A-CF08CBC31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Gas diffusion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0DA0F-5064-494D-85C4-D2AB71B89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effective fission gas diffusivity is slower due to trapping by intragranular bubbles</a:t>
            </a:r>
          </a:p>
          <a:p>
            <a:r>
              <a:rPr lang="en-US" dirty="0"/>
              <a:t>As the gas atoms diffuse towards the grain boundary, some are trapped by the small intragranular bubbles</a:t>
            </a:r>
          </a:p>
          <a:p>
            <a:r>
              <a:rPr lang="en-US" dirty="0"/>
              <a:t>Some are later knocked out by energized particles (called resolution)</a:t>
            </a:r>
          </a:p>
          <a:p>
            <a:r>
              <a:rPr lang="en-US" dirty="0"/>
              <a:t>The effective diffusion constant depends on the trapping rate </a:t>
            </a:r>
            <a:r>
              <a:rPr lang="en-US" dirty="0" err="1"/>
              <a:t>r</a:t>
            </a:r>
            <a:r>
              <a:rPr lang="en-US" baseline="-25000" dirty="0" err="1"/>
              <a:t>t</a:t>
            </a:r>
            <a:r>
              <a:rPr lang="en-US" dirty="0"/>
              <a:t> and the resolution rate </a:t>
            </a:r>
            <a:r>
              <a:rPr lang="en-US" dirty="0" err="1"/>
              <a:t>r</a:t>
            </a:r>
            <a:r>
              <a:rPr lang="en-US" baseline="-25000" dirty="0" err="1"/>
              <a:t>r</a:t>
            </a:r>
            <a:endParaRPr lang="en-US" baseline="-250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5AAC7-A8A0-E043-ACC6-0988C2483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E2DA1C23-3A42-FE49-8B0C-D9D81D68D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0" y="5243066"/>
            <a:ext cx="2032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377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D80B7-6EF5-AD4A-BBDC-162C59882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F318E-9504-1F40-BC4D-0621517C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Fission gas release models are used to understand fission gas experiments and to predict gas release for fuel performance codes</a:t>
            </a:r>
          </a:p>
          <a:p>
            <a:r>
              <a:rPr lang="en-US" dirty="0"/>
              <a:t>Spherical grain models predict a fraction of gas release for post-irradiation annealing or for in-pile gas release</a:t>
            </a:r>
          </a:p>
          <a:p>
            <a:r>
              <a:rPr lang="en-US" dirty="0"/>
              <a:t>There are models which include 2</a:t>
            </a:r>
            <a:r>
              <a:rPr lang="en-US" baseline="30000" dirty="0"/>
              <a:t>nd</a:t>
            </a:r>
            <a:r>
              <a:rPr lang="en-US" dirty="0"/>
              <a:t> and 3rd stages of fission gas release </a:t>
            </a:r>
          </a:p>
          <a:p>
            <a:r>
              <a:rPr lang="en-US" dirty="0"/>
              <a:t>Fission gas diffusivity behavior changes with temperature and fission 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72784-57C1-FF42-90FC-8500E357B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438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1710C-EE46-8A42-B724-2D2F363D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Chemistry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A87D1-93DD-B140-9A7D-83D33DBCD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 has a cubic fluorite structure that is very stable</a:t>
            </a:r>
          </a:p>
          <a:p>
            <a:r>
              <a:rPr lang="en-US" dirty="0"/>
              <a:t>The charges are balanced with a U</a:t>
            </a:r>
            <a:r>
              <a:rPr lang="en-US" baseline="30000" dirty="0"/>
              <a:t>4+</a:t>
            </a:r>
            <a:r>
              <a:rPr lang="en-US" dirty="0"/>
              <a:t> valence state</a:t>
            </a:r>
          </a:p>
          <a:p>
            <a:r>
              <a:rPr lang="en-US" dirty="0"/>
              <a:t>However, the ratio of oxygen to uranium can change. We call this the stoichiometry and abbreviate it as O/M ratio</a:t>
            </a:r>
          </a:p>
          <a:p>
            <a:r>
              <a:rPr lang="en-US" dirty="0"/>
              <a:t>The O/M ratio changes during reactor operation, but it is complicated </a:t>
            </a:r>
          </a:p>
          <a:p>
            <a:r>
              <a:rPr lang="en-US" dirty="0"/>
              <a:t>The O/M ratio impacts many properties of the fuel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84089-A150-1645-8FDB-27306B8CE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40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69E49-9C43-EC48-85CA-CD17BAD43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FCD8F-ED39-BF45-8690-B19DF6417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Five families of fission products</a:t>
            </a:r>
          </a:p>
          <a:p>
            <a:r>
              <a:rPr lang="en-US" sz="2000" dirty="0"/>
              <a:t>Fission products change the fuel behavior</a:t>
            </a:r>
          </a:p>
          <a:p>
            <a:r>
              <a:rPr lang="en-US" sz="2000" dirty="0"/>
              <a:t>Fission gas is released in three stages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Fission gas production and diffusion to grain boundaries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Grain boundary bubble nucleation, growth, and interconnection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Gas transport through interconnected bubbles to free surfaces</a:t>
            </a:r>
          </a:p>
          <a:p>
            <a:r>
              <a:rPr lang="en-US" sz="2000" dirty="0"/>
              <a:t>Fission gas release is measured using post-irradiation annealing and/or in pile experiments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F9F2F-B7E0-3447-9983-DD5A98CB5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61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Fuel Swelling/Dimensional Change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51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21306-1998-BA45-A870-95ADBDD5A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changes size and shape under reactor operation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983E7-B7C1-CE4D-8056-000119106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84ABE2-3140-05EC-F6BD-1D0E4BDB57DF}"/>
              </a:ext>
            </a:extLst>
          </p:cNvPr>
          <p:cNvSpPr txBox="1"/>
          <p:nvPr/>
        </p:nvSpPr>
        <p:spPr>
          <a:xfrm>
            <a:off x="609600" y="1984634"/>
            <a:ext cx="576059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Thermal expansion: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increase in volume, decrease in density, caused by increasing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Densification: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Decrease in volume, increase in density, caused by shrinking of porosity left after sintering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Swelling: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Increase in volume, decrease in density, caused by fission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Irradiation Creep: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Change in shape, constant density, occurs with applied stress less than </a:t>
            </a:r>
            <a:r>
              <a:rPr lang="en-US" sz="2000" dirty="0" err="1">
                <a:latin typeface="Symbol" pitchFamily="2" charset="2"/>
                <a:cs typeface="Arial" panose="020B0604020202020204" pitchFamily="34" charset="0"/>
              </a:rPr>
              <a:t>s</a:t>
            </a:r>
            <a:r>
              <a:rPr lang="en-US" sz="20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2C383E-08A8-C168-30AC-6B55C69CE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409" y="1862308"/>
            <a:ext cx="5760591" cy="374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77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D28ED-1B8F-5D42-B5A7-254661FFC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CDF0E-08CF-4D41-A772-2638CA007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150429" cy="3764056"/>
          </a:xfrm>
        </p:spPr>
        <p:txBody>
          <a:bodyPr>
            <a:normAutofit fontScale="77500" lnSpcReduction="20000"/>
          </a:bodyPr>
          <a:lstStyle/>
          <a:p>
            <a:r>
              <a:rPr lang="en-US" sz="2300" dirty="0"/>
              <a:t>Densification takes place during initial 5 - 10 </a:t>
            </a:r>
            <a:r>
              <a:rPr lang="en-US" sz="2300" dirty="0" err="1"/>
              <a:t>MWd</a:t>
            </a:r>
            <a:r>
              <a:rPr lang="en-US" sz="2300" dirty="0"/>
              <a:t>/</a:t>
            </a:r>
            <a:r>
              <a:rPr lang="en-US" sz="2300" dirty="0" err="1"/>
              <a:t>kgU</a:t>
            </a:r>
            <a:endParaRPr lang="en-US" sz="2300" dirty="0"/>
          </a:p>
          <a:p>
            <a:pPr lvl="1"/>
            <a:r>
              <a:rPr lang="en-US" sz="2300" dirty="0"/>
              <a:t>Small, as-built pores close due to effects of fission spikes and vacancy diffusion</a:t>
            </a:r>
          </a:p>
          <a:p>
            <a:pPr lvl="1"/>
            <a:r>
              <a:rPr lang="en-US" sz="2300" dirty="0"/>
              <a:t>Large pores stable (in absence of large hydrostatic stress)</a:t>
            </a:r>
          </a:p>
          <a:p>
            <a:r>
              <a:rPr lang="en-US" sz="2300" dirty="0"/>
              <a:t>Empirical correlation for densification is a function of </a:t>
            </a:r>
          </a:p>
          <a:p>
            <a:pPr lvl="1"/>
            <a:r>
              <a:rPr lang="en-US" sz="2300" dirty="0"/>
              <a:t>β - Burnup (in FIMA)</a:t>
            </a:r>
          </a:p>
          <a:p>
            <a:pPr lvl="1"/>
            <a:r>
              <a:rPr lang="en-US" sz="2300" dirty="0"/>
              <a:t>Δρ</a:t>
            </a:r>
            <a:r>
              <a:rPr lang="en-US" sz="2300" baseline="-25000" dirty="0"/>
              <a:t>0</a:t>
            </a:r>
            <a:r>
              <a:rPr lang="en-US" sz="2300" dirty="0"/>
              <a:t> – Total densification that can occur (a common value is 0.01)</a:t>
            </a:r>
          </a:p>
          <a:p>
            <a:pPr lvl="1"/>
            <a:r>
              <a:rPr lang="en-US" sz="2300" dirty="0"/>
              <a:t>β</a:t>
            </a:r>
            <a:r>
              <a:rPr lang="en-US" sz="2300" baseline="-25000" dirty="0"/>
              <a:t>D</a:t>
            </a:r>
            <a:r>
              <a:rPr lang="en-US" sz="2300" dirty="0"/>
              <a:t> – Burnup at which densification stops ( a common value is 5 MWD/</a:t>
            </a:r>
            <a:r>
              <a:rPr lang="en-US" sz="2300" dirty="0" err="1"/>
              <a:t>kgU</a:t>
            </a:r>
            <a:r>
              <a:rPr lang="en-US" sz="2300" dirty="0"/>
              <a:t>)</a:t>
            </a:r>
          </a:p>
          <a:p>
            <a:pPr lvl="1"/>
            <a:r>
              <a:rPr lang="en-US" sz="2300" dirty="0"/>
              <a:t>C</a:t>
            </a:r>
            <a:r>
              <a:rPr lang="en-US" sz="2300" baseline="-25000" dirty="0"/>
              <a:t>D</a:t>
            </a:r>
            <a:r>
              <a:rPr lang="en-US" sz="2300" dirty="0"/>
              <a:t> = </a:t>
            </a:r>
            <a:r>
              <a:rPr lang="is-IS" sz="2300" dirty="0"/>
              <a:t>7.235 − 0.0086 (T(°C) − 25) for T &lt; 750°C and CD = 1 for T ≥ 750 °C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ACB51-0287-B54B-A474-232361980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E7421AC-EFC4-3E47-BB37-8008B94FEE3B}"/>
              </a:ext>
            </a:extLst>
          </p:cNvPr>
          <p:cNvGrpSpPr/>
          <p:nvPr/>
        </p:nvGrpSpPr>
        <p:grpSpPr>
          <a:xfrm>
            <a:off x="7566212" y="1801906"/>
            <a:ext cx="3650539" cy="2384613"/>
            <a:chOff x="713509" y="1042555"/>
            <a:chExt cx="3858491" cy="2386445"/>
          </a:xfrm>
        </p:grpSpPr>
        <p:pic>
          <p:nvPicPr>
            <p:cNvPr id="6" name="Picture 1">
              <a:extLst>
                <a:ext uri="{FF2B5EF4-FFF2-40B4-BE49-F238E27FC236}">
                  <a16:creationId xmlns:a16="http://schemas.microsoft.com/office/drawing/2014/main" id="{EB6D5403-E702-A046-9244-5FA312D23C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509" y="1042555"/>
              <a:ext cx="3858491" cy="2386445"/>
            </a:xfrm>
            <a:prstGeom prst="rect">
              <a:avLst/>
            </a:prstGeom>
            <a:noFill/>
            <a:ln w="6350">
              <a:solidFill>
                <a:srgbClr val="D4AD6F"/>
              </a:solidFill>
              <a:miter lim="800000"/>
              <a:headEnd/>
              <a:tailEnd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479BE7-BCD4-7C49-99D3-56FEC0A5DDAE}"/>
                </a:ext>
              </a:extLst>
            </p:cNvPr>
            <p:cNvSpPr/>
            <p:nvPr/>
          </p:nvSpPr>
          <p:spPr>
            <a:xfrm>
              <a:off x="3059831" y="2780928"/>
              <a:ext cx="1206672" cy="296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100" dirty="0">
                  <a:latin typeface="Arial Narrow" pitchFamily="34" charset="0"/>
                </a:rPr>
                <a:t>[Maier et al, 1988]</a:t>
              </a:r>
              <a:endParaRPr lang="en-US" sz="1100" dirty="0">
                <a:latin typeface="Arial Narrow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CD3924E-BDB9-5B4D-9220-7CEA535A013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3932" y="4186519"/>
            <a:ext cx="3322674" cy="2492006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F902FE23-709D-A44E-AE43-D2045E1C7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8239" y="5708651"/>
            <a:ext cx="23749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04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41E4E-2D4A-2F48-8F8A-47CC1CA4B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induced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A0371-949B-614E-98BF-28DDBEF1F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760259" cy="3965670"/>
          </a:xfrm>
        </p:spPr>
        <p:txBody>
          <a:bodyPr/>
          <a:lstStyle/>
          <a:p>
            <a:r>
              <a:rPr lang="en-US" sz="2000" dirty="0"/>
              <a:t>Fission product swelling results from three changes in the fuel microstructure</a:t>
            </a:r>
          </a:p>
          <a:p>
            <a:pPr lvl="1"/>
            <a:r>
              <a:rPr lang="en-US" sz="1600" u="sng" dirty="0"/>
              <a:t>Solid swelling</a:t>
            </a:r>
            <a:r>
              <a:rPr lang="en-US" sz="1600" dirty="0"/>
              <a:t>:  Accumulation of soluble and insoluble fission products in fuel matrix </a:t>
            </a:r>
          </a:p>
          <a:p>
            <a:pPr lvl="1"/>
            <a:r>
              <a:rPr lang="en-US" sz="1600" u="sng" dirty="0"/>
              <a:t>Gaseous swelling</a:t>
            </a:r>
            <a:r>
              <a:rPr lang="en-US" sz="1600" dirty="0"/>
              <a:t>:  Accumulation of gaseous and volatile fission products in intragranular and intergranular pores</a:t>
            </a:r>
          </a:p>
          <a:p>
            <a:pPr lvl="1"/>
            <a:r>
              <a:rPr lang="en-US" sz="1600" u="sng" dirty="0"/>
              <a:t>High burnup swelling</a:t>
            </a:r>
            <a:r>
              <a:rPr lang="en-US" sz="1600" dirty="0"/>
              <a:t>:  Restructuring of pellet rim with the accumulation of fission gas in a large number of small pores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46D49-F9C9-334B-BE14-10384EAC2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FAF0D06-840B-DA41-8537-5EF9878C5211}"/>
              </a:ext>
            </a:extLst>
          </p:cNvPr>
          <p:cNvGrpSpPr>
            <a:grpSpLocks noChangeAspect="1"/>
          </p:cNvGrpSpPr>
          <p:nvPr/>
        </p:nvGrpSpPr>
        <p:grpSpPr>
          <a:xfrm>
            <a:off x="6334440" y="2337616"/>
            <a:ext cx="4511662" cy="3112926"/>
            <a:chOff x="2288767" y="836712"/>
            <a:chExt cx="4566465" cy="3099693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32134FA4-6D98-874C-BEE1-7FBAB23E96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8767" y="836712"/>
              <a:ext cx="4566465" cy="3099693"/>
            </a:xfrm>
            <a:prstGeom prst="rect">
              <a:avLst/>
            </a:prstGeom>
            <a:noFill/>
            <a:ln w="6350">
              <a:solidFill>
                <a:srgbClr val="D4AD6F"/>
              </a:solidFill>
              <a:miter lim="800000"/>
              <a:headEnd/>
              <a:tailEnd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9F4F15-0CB9-AC4E-927A-88AC5D6895C9}"/>
                </a:ext>
              </a:extLst>
            </p:cNvPr>
            <p:cNvSpPr txBox="1"/>
            <p:nvPr/>
          </p:nvSpPr>
          <p:spPr>
            <a:xfrm>
              <a:off x="4067944" y="3265686"/>
              <a:ext cx="26597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 Narrow" pitchFamily="34" charset="0"/>
                </a:rPr>
                <a:t>after </a:t>
              </a:r>
              <a:r>
                <a:rPr lang="en-US" sz="1400" dirty="0" err="1">
                  <a:latin typeface="Arial Narrow" pitchFamily="34" charset="0"/>
                </a:rPr>
                <a:t>Garzarolli</a:t>
              </a:r>
              <a:r>
                <a:rPr lang="en-US" sz="1400" dirty="0">
                  <a:latin typeface="Arial Narrow" pitchFamily="34" charset="0"/>
                </a:rPr>
                <a:t> in [Rudling et al, 2007]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135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7938-61CC-C14E-9425-BBAE3A8E5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fission product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5267D-4E80-7140-BD5C-1A8E987CD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85012" cy="396567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sym typeface="Symbol"/>
              </a:rPr>
              <a:t>The solid fission product swelling model is a function of:</a:t>
            </a:r>
          </a:p>
          <a:p>
            <a:pPr lvl="1"/>
            <a:r>
              <a:rPr lang="el-GR" sz="1600" dirty="0"/>
              <a:t>Β</a:t>
            </a:r>
            <a:r>
              <a:rPr lang="en-US" sz="1600" dirty="0"/>
              <a:t> – Burnup (in FIMA)</a:t>
            </a:r>
          </a:p>
          <a:p>
            <a:pPr lvl="1"/>
            <a:r>
              <a:rPr lang="en-US" sz="1600" dirty="0" err="1"/>
              <a:t>ρ</a:t>
            </a:r>
            <a:r>
              <a:rPr lang="en-US" sz="1600" dirty="0"/>
              <a:t> – Initial UO</a:t>
            </a:r>
            <a:r>
              <a:rPr lang="en-US" sz="1600" baseline="-25000" dirty="0"/>
              <a:t>2</a:t>
            </a:r>
            <a:r>
              <a:rPr lang="en-US" sz="1600" dirty="0"/>
              <a:t> density (g/cm</a:t>
            </a:r>
            <a:r>
              <a:rPr lang="en-US" sz="1600" baseline="30000" dirty="0"/>
              <a:t>3</a:t>
            </a:r>
            <a:r>
              <a:rPr lang="en-US" sz="1600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4F1F0-8FFC-7142-B143-9DB9D2C0F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5AE088D6-906A-2F4B-A505-D1463AC43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5942" y="4225656"/>
            <a:ext cx="2222500" cy="27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8E774F-F0BA-0BEA-744E-56C494246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308" y="2215527"/>
            <a:ext cx="5042821" cy="378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699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8D87-1841-BA4C-AF81-D5A04583D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Gaseous fission product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A34F9-4FFB-A145-A3F7-D2E75D9EF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39435" cy="3965670"/>
          </a:xfrm>
        </p:spPr>
        <p:txBody>
          <a:bodyPr>
            <a:normAutofit fontScale="77500" lnSpcReduction="20000"/>
          </a:bodyPr>
          <a:lstStyle/>
          <a:p>
            <a:pPr>
              <a:spcBef>
                <a:spcPts val="800"/>
              </a:spcBef>
            </a:pPr>
            <a:r>
              <a:rPr lang="en-US" sz="2000" dirty="0"/>
              <a:t>Gaseous swelling varies strongly with temperature, fission rate and stress</a:t>
            </a:r>
          </a:p>
          <a:p>
            <a:pPr>
              <a:spcBef>
                <a:spcPts val="800"/>
              </a:spcBef>
            </a:pPr>
            <a:r>
              <a:rPr lang="en-US" sz="2000" dirty="0"/>
              <a:t>T &lt; 1000K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Fission gas atoms remain in fuel matrix or collect in small, isolated, intragranular pores (&lt;1 nm)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Intragranular pore size limited by fission spikes that drive gas back into fuel matrix 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Gaseous swelling constrained by fission gas release</a:t>
            </a:r>
          </a:p>
          <a:p>
            <a:pPr>
              <a:spcBef>
                <a:spcPts val="800"/>
              </a:spcBef>
            </a:pPr>
            <a:r>
              <a:rPr lang="en-US" sz="2000" dirty="0"/>
              <a:t>T = 1000 to 1700 K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Swelling takes place at hot interior of pellet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Gas atoms in fuel matrix diffuse to grain boundaries and collect in pores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Gas pressure causes bubbles to increase in size and to coalesce into larger pores 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Gaseous swelling opposed by applied stress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Gaseous swelling also constrained by fission gas release</a:t>
            </a:r>
          </a:p>
          <a:p>
            <a:pPr>
              <a:spcBef>
                <a:spcPts val="800"/>
              </a:spcBef>
            </a:pPr>
            <a:endParaRPr lang="en-US" sz="16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17967-2B2D-7B41-9E76-1DD1F351B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FC4F523B-2E5B-6A41-8FE2-85E081EE6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762" y="6026059"/>
            <a:ext cx="6070600" cy="292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AE1327-C267-F769-E502-F663B2F3E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594" y="1559199"/>
            <a:ext cx="3513484" cy="26351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177EFC-6797-E2CA-D88D-2E3E4A54C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594" y="4194312"/>
            <a:ext cx="3513484" cy="263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41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BCC74-AC52-4646-BE9B-E3B9CFB83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38B70-5FED-9B46-9E12-ADB332CD2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230471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Fission gases (Xe, Kr) are released in a process composed of three stages in UO2</a:t>
            </a:r>
          </a:p>
          <a:p>
            <a:r>
              <a:rPr lang="en-US" dirty="0"/>
              <a:t>Stage 1: Gas atoms are produced throughout the fuel due to fission and diffuse towards grain boundaries</a:t>
            </a:r>
          </a:p>
          <a:p>
            <a:r>
              <a:rPr lang="en-US" dirty="0"/>
              <a:t>Small intragranular bubbles form within the grains, but never get larger than a few nm radius due to resolution from energized particles</a:t>
            </a:r>
          </a:p>
          <a:p>
            <a:r>
              <a:rPr lang="en-US" dirty="0"/>
              <a:t>Gas atoms that don’t get trapped within the intragranular bubbles migrate to grain boundaries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98A9E-7279-7E4F-8817-4CB076BBA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BF0650-599D-8C44-912C-8CB9FAC1E1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040" b="5054"/>
          <a:stretch/>
        </p:blipFill>
        <p:spPr>
          <a:xfrm>
            <a:off x="6617906" y="4430021"/>
            <a:ext cx="2210562" cy="1673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88ECF19-1E31-274C-A5F2-5812F4ACFD17}"/>
              </a:ext>
            </a:extLst>
          </p:cNvPr>
          <p:cNvGrpSpPr>
            <a:grpSpLocks noChangeAspect="1"/>
          </p:cNvGrpSpPr>
          <p:nvPr/>
        </p:nvGrpSpPr>
        <p:grpSpPr>
          <a:xfrm>
            <a:off x="7209256" y="1782289"/>
            <a:ext cx="3380876" cy="2323734"/>
            <a:chOff x="0" y="2094318"/>
            <a:chExt cx="2728129" cy="1875090"/>
          </a:xfrm>
        </p:grpSpPr>
        <p:pic>
          <p:nvPicPr>
            <p:cNvPr id="8" name="Picture 7" descr="LANL_Logo.png">
              <a:extLst>
                <a:ext uri="{FF2B5EF4-FFF2-40B4-BE49-F238E27FC236}">
                  <a16:creationId xmlns:a16="http://schemas.microsoft.com/office/drawing/2014/main" id="{39A33ED6-06D8-2941-93FB-5C17C476A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4318"/>
              <a:ext cx="1068830" cy="491181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3C023AB-0122-C44D-BFC5-1419353E083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0297" y="2551640"/>
              <a:ext cx="2417832" cy="1417768"/>
              <a:chOff x="3850640" y="1584357"/>
              <a:chExt cx="5354967" cy="3140043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2520116-6804-A845-B884-A1C100B7E23C}"/>
                  </a:ext>
                </a:extLst>
              </p:cNvPr>
              <p:cNvPicPr/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86" t="5021" r="30363" b="2818"/>
              <a:stretch/>
            </p:blipFill>
            <p:spPr bwMode="auto">
              <a:xfrm>
                <a:off x="3850640" y="1804670"/>
                <a:ext cx="2626360" cy="291973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 xmlns=""/>
                </a:ext>
                <a:ext uri="{FAA26D3D-D897-4be2-8F04-BA451C77F1D7}">
                  <ma14:placeholderFlag xmlns:ma14="http://schemas.microsoft.com/office/mac/drawingml/2011/main" xmlns=""/>
                </a:ext>
              </a:extLst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DAC5DD84-9F5C-7B4C-AD37-EFCC0531B0A2}"/>
                  </a:ext>
                </a:extLst>
              </p:cNvPr>
              <p:cNvPicPr/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305" t="29619" r="48318" b="46680"/>
              <a:stretch/>
            </p:blipFill>
            <p:spPr bwMode="auto">
              <a:xfrm>
                <a:off x="6798022" y="2428696"/>
                <a:ext cx="2252039" cy="2170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6D9B12D-724F-6E4F-8FD8-424DE08F53BE}"/>
                  </a:ext>
                </a:extLst>
              </p:cNvPr>
              <p:cNvCxnSpPr/>
              <p:nvPr/>
            </p:nvCxnSpPr>
            <p:spPr>
              <a:xfrm flipV="1">
                <a:off x="5063057" y="2428697"/>
                <a:ext cx="1734962" cy="1008843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792EA38-4460-C145-B67E-BA9C64211DF3}"/>
                  </a:ext>
                </a:extLst>
              </p:cNvPr>
              <p:cNvCxnSpPr/>
              <p:nvPr/>
            </p:nvCxnSpPr>
            <p:spPr>
              <a:xfrm>
                <a:off x="5063057" y="3797203"/>
                <a:ext cx="1734962" cy="797154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515CA5-E9BE-404B-B040-FE3ECBCBD328}"/>
                  </a:ext>
                </a:extLst>
              </p:cNvPr>
              <p:cNvSpPr txBox="1"/>
              <p:nvPr/>
            </p:nvSpPr>
            <p:spPr>
              <a:xfrm>
                <a:off x="6547679" y="1584357"/>
                <a:ext cx="2657928" cy="839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Atoms forming a vacancy cluster</a:t>
                </a:r>
              </a:p>
            </p:txBody>
          </p:sp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B9189F-D66A-B84C-B265-273557D054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9543"/>
          <a:stretch/>
        </p:blipFill>
        <p:spPr>
          <a:xfrm>
            <a:off x="9167513" y="4245535"/>
            <a:ext cx="1984973" cy="1971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13275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BDC1B-84C4-BB45-8C59-921D3678D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change in volume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1818A-3240-DC4C-8E62-363E90E73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total change in volume is found by adding all components of dimensional change</a:t>
            </a:r>
          </a:p>
          <a:p>
            <a:pPr lvl="1"/>
            <a:r>
              <a:rPr lang="en-US" dirty="0" err="1"/>
              <a:t>ε</a:t>
            </a:r>
            <a:r>
              <a:rPr lang="en-US" baseline="-25000" dirty="0" err="1"/>
              <a:t>tot</a:t>
            </a:r>
            <a:r>
              <a:rPr lang="en-US" dirty="0"/>
              <a:t> = </a:t>
            </a:r>
            <a:r>
              <a:rPr lang="en-US" dirty="0" err="1"/>
              <a:t>ε</a:t>
            </a:r>
            <a:r>
              <a:rPr lang="en-US" baseline="-25000" dirty="0" err="1"/>
              <a:t>th</a:t>
            </a:r>
            <a:r>
              <a:rPr lang="en-US" dirty="0"/>
              <a:t> + </a:t>
            </a:r>
            <a:r>
              <a:rPr lang="en-US" dirty="0" err="1"/>
              <a:t>ε</a:t>
            </a:r>
            <a:r>
              <a:rPr lang="en-US" baseline="-25000" dirty="0" err="1"/>
              <a:t>D</a:t>
            </a:r>
            <a:r>
              <a:rPr lang="en-US" dirty="0"/>
              <a:t> + </a:t>
            </a:r>
            <a:r>
              <a:rPr lang="en-US" dirty="0" err="1"/>
              <a:t>ε</a:t>
            </a:r>
            <a:r>
              <a:rPr lang="en-US" baseline="-25000" dirty="0" err="1"/>
              <a:t>sfp</a:t>
            </a:r>
            <a:r>
              <a:rPr lang="en-US" dirty="0"/>
              <a:t> + </a:t>
            </a:r>
            <a:r>
              <a:rPr lang="en-US" dirty="0" err="1"/>
              <a:t>ε</a:t>
            </a:r>
            <a:r>
              <a:rPr lang="en-US" baseline="-25000" dirty="0" err="1"/>
              <a:t>gfp</a:t>
            </a:r>
            <a:endParaRPr lang="en-US" baseline="-25000" dirty="0"/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fission rate = 2.5e13 f/(cm</a:t>
            </a:r>
            <a:r>
              <a:rPr lang="en-US" baseline="30000" dirty="0"/>
              <a:t>3 </a:t>
            </a:r>
            <a:r>
              <a:rPr lang="en-US" dirty="0"/>
              <a:t>s) </a:t>
            </a:r>
          </a:p>
          <a:p>
            <a:pPr lvl="1"/>
            <a:r>
              <a:rPr lang="en-US" dirty="0"/>
              <a:t>T(fuel) = 1400 K</a:t>
            </a:r>
          </a:p>
          <a:p>
            <a:pPr lvl="1"/>
            <a:r>
              <a:rPr lang="en-US" dirty="0" err="1"/>
              <a:t>T</a:t>
            </a:r>
            <a:r>
              <a:rPr lang="en-US" baseline="-25000" dirty="0" err="1"/>
              <a:t>ref</a:t>
            </a:r>
            <a:r>
              <a:rPr lang="en-US" baseline="-25000" dirty="0"/>
              <a:t> </a:t>
            </a:r>
            <a:r>
              <a:rPr lang="en-US" dirty="0"/>
              <a:t>= 300 K</a:t>
            </a:r>
          </a:p>
          <a:p>
            <a:pPr lvl="1"/>
            <a:r>
              <a:rPr lang="en-US" dirty="0"/>
              <a:t>For densification: Δρ</a:t>
            </a:r>
            <a:r>
              <a:rPr lang="en-US" baseline="-25000" dirty="0"/>
              <a:t>0</a:t>
            </a:r>
            <a:r>
              <a:rPr lang="en-US" dirty="0"/>
              <a:t> = 0.01 and β</a:t>
            </a:r>
            <a:r>
              <a:rPr lang="en-US" baseline="-25000" dirty="0"/>
              <a:t>D</a:t>
            </a:r>
            <a:r>
              <a:rPr lang="en-US" dirty="0"/>
              <a:t> = 5 MWD/</a:t>
            </a:r>
            <a:r>
              <a:rPr lang="en-US" dirty="0" err="1"/>
              <a:t>kgU</a:t>
            </a:r>
            <a:endParaRPr lang="en-US" dirty="0"/>
          </a:p>
          <a:p>
            <a:pPr lvl="1"/>
            <a:r>
              <a:rPr lang="en-US" dirty="0"/>
              <a:t>Total time: 2 weeks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FC51A-63B1-C24F-ACE9-D05FD828F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863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37459-1E23-5C44-DDA1-1A82E5955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047D3-B3AB-3DB8-6DCE-1D7AFCC89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979FA-E247-AE49-52BB-6698EE1FD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688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4F05F-1835-2345-A021-5695D4135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overall swelling behavior depends on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F057B-532E-504A-AD22-EB9788BB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E9BE3A-E627-BB4B-884A-F5D4370C50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734"/>
          <a:stretch/>
        </p:blipFill>
        <p:spPr>
          <a:xfrm>
            <a:off x="6401194" y="2400549"/>
            <a:ext cx="4381955" cy="3523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654F8B-F443-7E42-BE26-BC2587ECA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258" y="2400549"/>
            <a:ext cx="4813450" cy="361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180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AB666-09BE-1642-99D1-FE580FDB3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38157-7E47-5B46-AAD3-7C13CE226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428660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Creep is a general mechanism for plastic deformation that occurs over time when </a:t>
            </a:r>
            <a:r>
              <a:rPr lang="en-US" dirty="0" err="1"/>
              <a:t>σ</a:t>
            </a:r>
            <a:r>
              <a:rPr lang="en-US" dirty="0"/>
              <a:t> &lt; </a:t>
            </a:r>
            <a:r>
              <a:rPr lang="en-US" dirty="0" err="1"/>
              <a:t>σ</a:t>
            </a:r>
            <a:r>
              <a:rPr lang="en-US" baseline="-25000" dirty="0" err="1"/>
              <a:t>y</a:t>
            </a:r>
            <a:r>
              <a:rPr lang="en-US" dirty="0"/>
              <a:t> </a:t>
            </a:r>
          </a:p>
          <a:p>
            <a:r>
              <a:rPr lang="en-US" dirty="0"/>
              <a:t>Consider a heated metal beam so it expands some distance dx</a:t>
            </a:r>
          </a:p>
          <a:p>
            <a:endParaRPr lang="en-US" dirty="0"/>
          </a:p>
          <a:p>
            <a:r>
              <a:rPr lang="en-US" dirty="0"/>
              <a:t>We then fix it between two walls and let it cool down</a:t>
            </a:r>
          </a:p>
          <a:p>
            <a:r>
              <a:rPr lang="en-US" dirty="0"/>
              <a:t>Because </a:t>
            </a:r>
            <a:r>
              <a:rPr lang="en-US" dirty="0" err="1"/>
              <a:t>σ</a:t>
            </a:r>
            <a:r>
              <a:rPr lang="en-US" dirty="0"/>
              <a:t> &lt; </a:t>
            </a:r>
            <a:r>
              <a:rPr lang="en-US" dirty="0" err="1"/>
              <a:t>σ</a:t>
            </a:r>
            <a:r>
              <a:rPr lang="en-US" baseline="-25000" dirty="0" err="1"/>
              <a:t>y</a:t>
            </a:r>
            <a:r>
              <a:rPr lang="en-US" dirty="0"/>
              <a:t>, that stress remains constant</a:t>
            </a:r>
          </a:p>
          <a:p>
            <a:r>
              <a:rPr lang="en-US" dirty="0"/>
              <a:t>In creep, defect diffusion is induced by the stress to cause permanent deformation and reduce the stress</a:t>
            </a:r>
          </a:p>
          <a:p>
            <a:r>
              <a:rPr lang="en-US" dirty="0"/>
              <a:t>Therefore, creep </a:t>
            </a:r>
          </a:p>
          <a:p>
            <a:pPr lvl="1"/>
            <a:r>
              <a:rPr lang="en-US" dirty="0"/>
              <a:t>Occurs over time</a:t>
            </a:r>
          </a:p>
          <a:p>
            <a:pPr lvl="1"/>
            <a:r>
              <a:rPr lang="en-US" dirty="0"/>
              <a:t>Increases with increasing number of diffusing defects</a:t>
            </a:r>
          </a:p>
          <a:p>
            <a:pPr lvl="2"/>
            <a:r>
              <a:rPr lang="en-US" dirty="0"/>
              <a:t>High temperature (</a:t>
            </a:r>
            <a:r>
              <a:rPr lang="en-US" b="1" dirty="0"/>
              <a:t>thermal creep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Irradiation (</a:t>
            </a:r>
            <a:r>
              <a:rPr lang="en-US" b="1" dirty="0"/>
              <a:t>irradiation creep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1ADDA-8421-DE4F-AE8F-50A7CFCD8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308D1D-8C2A-4A4F-83DB-701A120FF097}"/>
              </a:ext>
            </a:extLst>
          </p:cNvPr>
          <p:cNvGrpSpPr/>
          <p:nvPr/>
        </p:nvGrpSpPr>
        <p:grpSpPr>
          <a:xfrm>
            <a:off x="9241644" y="2423114"/>
            <a:ext cx="1931350" cy="905238"/>
            <a:chOff x="3043586" y="2017830"/>
            <a:chExt cx="1931350" cy="90523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454FB2A-DC8A-8641-9679-895A97175313}"/>
                </a:ext>
              </a:extLst>
            </p:cNvPr>
            <p:cNvCxnSpPr/>
            <p:nvPr/>
          </p:nvCxnSpPr>
          <p:spPr>
            <a:xfrm>
              <a:off x="3043586" y="2782511"/>
              <a:ext cx="193135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723A25-453A-2447-8264-662ADDFF41A3}"/>
                </a:ext>
              </a:extLst>
            </p:cNvPr>
            <p:cNvSpPr txBox="1"/>
            <p:nvPr/>
          </p:nvSpPr>
          <p:spPr>
            <a:xfrm>
              <a:off x="3664052" y="2615291"/>
              <a:ext cx="56695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x+dx</a:t>
              </a:r>
              <a:endParaRPr lang="en-US" sz="14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555FF34-7C27-F04F-96AC-6D404CC24E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43587" y="2299009"/>
              <a:ext cx="1931349" cy="29260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5B35F0-2C99-184D-858A-0B64CFF8E3FF}"/>
                </a:ext>
              </a:extLst>
            </p:cNvPr>
            <p:cNvSpPr/>
            <p:nvPr/>
          </p:nvSpPr>
          <p:spPr>
            <a:xfrm>
              <a:off x="3043586" y="2299009"/>
              <a:ext cx="1735988" cy="2630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C2B9F48-ED3B-684A-AD82-016240664557}"/>
                </a:ext>
              </a:extLst>
            </p:cNvPr>
            <p:cNvCxnSpPr/>
            <p:nvPr/>
          </p:nvCxnSpPr>
          <p:spPr>
            <a:xfrm>
              <a:off x="3043586" y="2216809"/>
              <a:ext cx="1735988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FBB361-49C0-3949-B2CD-91207DB54BEC}"/>
                </a:ext>
              </a:extLst>
            </p:cNvPr>
            <p:cNvSpPr txBox="1"/>
            <p:nvPr/>
          </p:nvSpPr>
          <p:spPr>
            <a:xfrm>
              <a:off x="3757551" y="2017830"/>
              <a:ext cx="255513" cy="2743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x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A61BA47-4723-214E-89E4-3E497CEA188E}"/>
              </a:ext>
            </a:extLst>
          </p:cNvPr>
          <p:cNvGrpSpPr/>
          <p:nvPr/>
        </p:nvGrpSpPr>
        <p:grpSpPr>
          <a:xfrm>
            <a:off x="9008749" y="3352026"/>
            <a:ext cx="2404745" cy="683827"/>
            <a:chOff x="3043586" y="3148612"/>
            <a:chExt cx="2702087" cy="74394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D1717C2-1833-034B-8CE7-C4F340FE34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28955" y="3405762"/>
              <a:ext cx="1931349" cy="29260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DEA5595-5FD1-7746-9376-32C13645AC50}"/>
                </a:ext>
              </a:extLst>
            </p:cNvPr>
            <p:cNvSpPr/>
            <p:nvPr/>
          </p:nvSpPr>
          <p:spPr>
            <a:xfrm>
              <a:off x="3043586" y="3208729"/>
              <a:ext cx="385369" cy="683827"/>
            </a:xfrm>
            <a:prstGeom prst="rect">
              <a:avLst/>
            </a:prstGeom>
            <a:pattFill prst="wdUpDiag">
              <a:fgClr>
                <a:prstClr val="black"/>
              </a:fgClr>
              <a:bgClr>
                <a:prstClr val="white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2CB361B-4AA2-9840-BDD5-C04B6EE40723}"/>
                </a:ext>
              </a:extLst>
            </p:cNvPr>
            <p:cNvSpPr/>
            <p:nvPr/>
          </p:nvSpPr>
          <p:spPr>
            <a:xfrm>
              <a:off x="5360304" y="3208729"/>
              <a:ext cx="385369" cy="683827"/>
            </a:xfrm>
            <a:prstGeom prst="rect">
              <a:avLst/>
            </a:prstGeom>
            <a:pattFill prst="wdUpDiag">
              <a:fgClr>
                <a:prstClr val="black"/>
              </a:fgClr>
              <a:bgClr>
                <a:prstClr val="white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458F1D-A3A5-9F4C-AB42-ED7076446E37}"/>
                </a:ext>
              </a:extLst>
            </p:cNvPr>
            <p:cNvSpPr txBox="1"/>
            <p:nvPr/>
          </p:nvSpPr>
          <p:spPr>
            <a:xfrm>
              <a:off x="3757551" y="3148612"/>
              <a:ext cx="12173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σ</a:t>
              </a:r>
              <a:r>
                <a:rPr lang="en-US" sz="1400" dirty="0"/>
                <a:t> = E </a:t>
              </a:r>
              <a:r>
                <a:rPr lang="en-US" sz="1400" dirty="0" err="1"/>
                <a:t>ε</a:t>
              </a:r>
              <a:endParaRPr lang="en-US" sz="1400" dirty="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87AA744-95E6-D54F-8F4A-DDCE69DD12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50888" y="4605515"/>
            <a:ext cx="2464953" cy="157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688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64188-C0AC-A844-8ECD-24C6E2E4B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700AF-8770-9842-BF6F-1EAFFABC5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General creep equation:</a:t>
            </a:r>
          </a:p>
          <a:p>
            <a:endParaRPr lang="en-US" dirty="0"/>
          </a:p>
          <a:p>
            <a:r>
              <a:rPr lang="en-US" dirty="0"/>
              <a:t>Creep can be caused by various microstructural mechanisms</a:t>
            </a:r>
          </a:p>
          <a:p>
            <a:r>
              <a:rPr lang="en-US" dirty="0"/>
              <a:t>Bulk Diffusion (Nabarro-Herring creep) </a:t>
            </a:r>
          </a:p>
          <a:p>
            <a:pPr lvl="1"/>
            <a:r>
              <a:rPr lang="en-US" dirty="0"/>
              <a:t>Atoms diffuse (high T), causing grains to elongate along the stress axis</a:t>
            </a:r>
          </a:p>
          <a:p>
            <a:pPr lvl="1"/>
            <a:r>
              <a:rPr lang="en-US" dirty="0"/>
              <a:t>Q = Q(self diffusion), m = 1, and b = 2</a:t>
            </a:r>
          </a:p>
          <a:p>
            <a:r>
              <a:rPr lang="en-US" dirty="0"/>
              <a:t>Grain boundary diffusion (Coble creep)</a:t>
            </a:r>
          </a:p>
          <a:p>
            <a:pPr lvl="1"/>
            <a:r>
              <a:rPr lang="en-US" dirty="0"/>
              <a:t>Atoms diffuse along grain boundaries to elongate the grains along the stress axis</a:t>
            </a:r>
          </a:p>
          <a:p>
            <a:pPr lvl="1"/>
            <a:r>
              <a:rPr lang="en-US" dirty="0"/>
              <a:t>Q = Q(grain boundary diffusion), m = 1, and b = 3</a:t>
            </a:r>
          </a:p>
          <a:p>
            <a:r>
              <a:rPr lang="en-US" dirty="0"/>
              <a:t>Dislocation creep</a:t>
            </a:r>
          </a:p>
          <a:p>
            <a:pPr lvl="1"/>
            <a:r>
              <a:rPr lang="en-US" dirty="0"/>
              <a:t>Dislocations glide under a high stress</a:t>
            </a:r>
          </a:p>
          <a:p>
            <a:pPr lvl="1"/>
            <a:r>
              <a:rPr lang="en-US" dirty="0"/>
              <a:t>Dislocations climb due to defects to avoid obstacles</a:t>
            </a:r>
          </a:p>
          <a:p>
            <a:pPr lvl="1"/>
            <a:r>
              <a:rPr lang="en-US" dirty="0"/>
              <a:t>Q = Q(self diffusion), m = 4–6, and b = 0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8376A-B1A2-2B4E-A9A1-34A7A8AF1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1F0FEDF2-34E9-8D4F-A316-0E660A910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053" y="1968501"/>
            <a:ext cx="15113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05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5E6C8-FDE7-5C41-9690-BF5F4B64A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creep mechanisms are active for different combinations of stress and temperature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6EF34-39F6-3549-B062-279E3AAAD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87C296-2EAD-804C-B84F-8BF782FA4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071" y="2016367"/>
            <a:ext cx="6245787" cy="470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670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9A2AC-11B5-7A4B-A329-EF7EA25F8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behavior of creep changes in irradiated materials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8D6C3F-DCA2-2D4B-BBFD-6027DA106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E67F7A-3EAF-1749-B196-B107777F6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501" y="1968501"/>
            <a:ext cx="6916998" cy="476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714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0368-313E-A140-A995-88427F5F0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and 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DB27B-D6EE-4749-B354-BD56EC0BE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Irradiation accelerates creep, causing it to be significant at lower temperatures</a:t>
            </a:r>
          </a:p>
          <a:p>
            <a:r>
              <a:rPr lang="en-US" dirty="0"/>
              <a:t>Irradiation has little effect on diffusional creep, but it accelerates dislocation creep in cubic materials </a:t>
            </a:r>
          </a:p>
          <a:p>
            <a:r>
              <a:rPr lang="en-US" dirty="0"/>
              <a:t>The dislocation creep rate can be written as</a:t>
            </a:r>
          </a:p>
          <a:p>
            <a:pPr lvl="1"/>
            <a:r>
              <a:rPr lang="en-US" i="1" dirty="0" err="1">
                <a:latin typeface="Times New Roman"/>
                <a:cs typeface="Times New Roman"/>
              </a:rPr>
              <a:t>ρ</a:t>
            </a:r>
            <a:r>
              <a:rPr lang="en-US" i="1" baseline="-25000" dirty="0" err="1">
                <a:latin typeface="Times New Roman"/>
                <a:cs typeface="Times New Roman"/>
              </a:rPr>
              <a:t>d</a:t>
            </a:r>
            <a:r>
              <a:rPr lang="en-US" i="1" baseline="30000" dirty="0" err="1">
                <a:latin typeface="Times New Roman"/>
                <a:cs typeface="Times New Roman"/>
              </a:rPr>
              <a:t>m</a:t>
            </a:r>
            <a:r>
              <a:rPr lang="en-US" dirty="0"/>
              <a:t> is the density of mobile dislocations</a:t>
            </a:r>
          </a:p>
          <a:p>
            <a:pPr lvl="1"/>
            <a:r>
              <a:rPr lang="en-US" dirty="0"/>
              <a:t>b is the burgers vector</a:t>
            </a:r>
          </a:p>
          <a:p>
            <a:pPr lvl="1"/>
            <a:r>
              <a:rPr lang="en-US" dirty="0" err="1"/>
              <a:t>v</a:t>
            </a:r>
            <a:r>
              <a:rPr lang="en-US" baseline="-25000" dirty="0" err="1"/>
              <a:t>d</a:t>
            </a:r>
            <a:r>
              <a:rPr lang="en-US" dirty="0"/>
              <a:t> is the dislocation velocity</a:t>
            </a:r>
          </a:p>
          <a:p>
            <a:r>
              <a:rPr lang="en-US" dirty="0"/>
              <a:t>Gliding dislocations quickly get pinned by obstacles</a:t>
            </a:r>
          </a:p>
          <a:p>
            <a:r>
              <a:rPr lang="en-US" dirty="0"/>
              <a:t>As the dislocations absorb defects created by irradiation, they climb to different slip planes to avoid the obstacles</a:t>
            </a:r>
          </a:p>
          <a:p>
            <a:r>
              <a:rPr lang="en-US" dirty="0"/>
              <a:t>More interstitials are absorbed than vacancies due to the higher sink strength for interstitials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A781D-9EEF-5E49-83E9-80F12ABE4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79FD86-AAD6-7D41-AB38-521B855BB05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6199" y="3110319"/>
            <a:ext cx="1014539" cy="29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340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78E19-1A07-DA4C-A477-9D5CEAF7A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4138B-8E6D-1A4E-882D-3C99C7829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13408" cy="3965670"/>
          </a:xfrm>
        </p:spPr>
        <p:txBody>
          <a:bodyPr/>
          <a:lstStyle/>
          <a:p>
            <a:r>
              <a:rPr lang="en-US" dirty="0"/>
              <a:t>Like other materials, the fuel also undergoes creep</a:t>
            </a:r>
          </a:p>
          <a:p>
            <a:r>
              <a:rPr lang="en-US" dirty="0"/>
              <a:t>The fuel creep (In UO2) is a combination of diffusion creep and irradiation creep</a:t>
            </a:r>
          </a:p>
          <a:p>
            <a:r>
              <a:rPr lang="en-US" dirty="0"/>
              <a:t>It is expected that fuel creep plays a major role in dimensional change in metallic fuels, largely via N-H and Coble creep, but still unproven experimentally and no good creep models exist for metallic fuels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3DC62-EE45-7C4D-BD47-47095C4F4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4777FB4E-CCEC-E949-9AD0-C119AE7F2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29586" y="2198687"/>
            <a:ext cx="4311018" cy="3640238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42366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FA652-F860-1244-86FA-323BB427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BBD7F-5EA8-7D46-96CC-500824675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08561" cy="419585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 pellets fracture during changes in temperature due to large thermal stresses</a:t>
            </a:r>
          </a:p>
          <a:p>
            <a:r>
              <a:rPr lang="en-US" dirty="0"/>
              <a:t>Fracture results in:</a:t>
            </a:r>
          </a:p>
          <a:p>
            <a:pPr lvl="1"/>
            <a:r>
              <a:rPr lang="en-US" dirty="0"/>
              <a:t>Increased gap reduction</a:t>
            </a:r>
          </a:p>
          <a:p>
            <a:pPr lvl="1"/>
            <a:r>
              <a:rPr lang="en-US" dirty="0"/>
              <a:t>Reduced thermal conductivity</a:t>
            </a:r>
          </a:p>
          <a:p>
            <a:pPr lvl="1"/>
            <a:r>
              <a:rPr lang="en-US" dirty="0"/>
              <a:t>Increased avenues for fission gas release</a:t>
            </a:r>
          </a:p>
          <a:p>
            <a:r>
              <a:rPr lang="en-US" dirty="0"/>
              <a:t>Fracture has been typically modeled in two ways:</a:t>
            </a:r>
          </a:p>
          <a:p>
            <a:pPr lvl="1"/>
            <a:r>
              <a:rPr lang="en-US" dirty="0"/>
              <a:t>Empirical relocation model that is a function of burnup</a:t>
            </a:r>
          </a:p>
          <a:p>
            <a:pPr lvl="1"/>
            <a:r>
              <a:rPr lang="en-US" dirty="0"/>
              <a:t>Semi-empirical smeared cracking model</a:t>
            </a:r>
          </a:p>
          <a:p>
            <a:r>
              <a:rPr lang="en-US" dirty="0"/>
              <a:t>Modern methods provide means of modeling discrete cracks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9529E-189A-414E-B3BF-E1F5C7C65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5" name="Picture 4" descr="1-s2.0-S0013794406004759-gr4.jpg">
            <a:extLst>
              <a:ext uri="{FF2B5EF4-FFF2-40B4-BE49-F238E27FC236}">
                <a16:creationId xmlns:a16="http://schemas.microsoft.com/office/drawing/2014/main" id="{CA71EAE4-BE87-2A47-9EE6-8BEC44296F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4450" y="982901"/>
            <a:ext cx="4045276" cy="23551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1E9FED-2BF7-5C45-AA57-0D9612A78BE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5402" y="3534241"/>
            <a:ext cx="2534908" cy="1926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7B48CA-83FC-0D4D-A4A6-4618E8E96F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7551" y="3530083"/>
            <a:ext cx="2563061" cy="19304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94D6F3-AC11-9344-AB6D-8127685C3CD6}"/>
              </a:ext>
            </a:extLst>
          </p:cNvPr>
          <p:cNvSpPr/>
          <p:nvPr/>
        </p:nvSpPr>
        <p:spPr>
          <a:xfrm>
            <a:off x="7448970" y="5524220"/>
            <a:ext cx="42807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250" indent="-222250">
              <a:buClr>
                <a:schemeClr val="tx2"/>
              </a:buClr>
              <a:buFont typeface="Arial"/>
              <a:buChar char="•"/>
            </a:pPr>
            <a:r>
              <a:rPr lang="en-US" dirty="0"/>
              <a:t>Radial cracks partially penetrate the pellet during temperature increase</a:t>
            </a:r>
          </a:p>
          <a:p>
            <a:pPr marL="222250" indent="-222250">
              <a:buClr>
                <a:schemeClr val="tx2"/>
              </a:buClr>
              <a:buFont typeface="Arial"/>
              <a:buChar char="•"/>
            </a:pPr>
            <a:r>
              <a:rPr lang="en-US" dirty="0"/>
              <a:t>Full cracking occurs when the temperature decreases</a:t>
            </a:r>
          </a:p>
        </p:txBody>
      </p:sp>
    </p:spTree>
    <p:extLst>
      <p:ext uri="{BB962C8B-B14F-4D97-AF65-F5344CB8AC3E}">
        <p14:creationId xmlns:p14="http://schemas.microsoft.com/office/powerpoint/2010/main" val="2850285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17FA5-7413-E841-A82A-1390E23BD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AFFCB-8B3B-5847-8859-4249801DD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614212" cy="3965670"/>
          </a:xfrm>
        </p:spPr>
        <p:txBody>
          <a:bodyPr/>
          <a:lstStyle/>
          <a:p>
            <a:r>
              <a:rPr lang="en-US" sz="1800" dirty="0"/>
              <a:t>Stage 2: Gas bubbles nucleate on grain boundaries, growing and interconnecting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Stage 3: Gas travels through interconnected bubbles to a free surface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E85BF-3C66-964D-82F5-09D130F4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07F163-6AF7-1A4C-9DAF-15A17BEEC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883" y="2504797"/>
            <a:ext cx="6696636" cy="1793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3920E6-F8AF-054B-988F-07DDF046F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776" y="4543896"/>
            <a:ext cx="2880694" cy="2112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4832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33761-84F2-1140-8F52-A5E952D4B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01DE5-4A63-6A49-B94B-1ECE56206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300486" cy="419585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fracture behavior of the fuel is fairly complicated</a:t>
            </a:r>
          </a:p>
          <a:p>
            <a:pPr>
              <a:spcBef>
                <a:spcPts val="800"/>
              </a:spcBef>
            </a:pPr>
            <a:r>
              <a:rPr lang="en-US" dirty="0"/>
              <a:t>Fracture strength varies with grain size (G)</a:t>
            </a:r>
          </a:p>
          <a:p>
            <a:pPr lvl="1">
              <a:spcBef>
                <a:spcPts val="800"/>
              </a:spcBef>
            </a:pPr>
            <a:r>
              <a:rPr lang="en-US" sz="1800" dirty="0">
                <a:sym typeface="Symbol"/>
              </a:rPr>
              <a:t></a:t>
            </a:r>
            <a:r>
              <a:rPr lang="en-US" sz="1800" baseline="-25000" dirty="0" err="1">
                <a:sym typeface="Symbol"/>
              </a:rPr>
              <a:t>frac</a:t>
            </a:r>
            <a:r>
              <a:rPr lang="en-US" sz="1800" dirty="0">
                <a:sym typeface="Symbol"/>
              </a:rPr>
              <a:t> = </a:t>
            </a:r>
            <a:r>
              <a:rPr lang="en-US" sz="1800" dirty="0" err="1">
                <a:sym typeface="Symbol"/>
              </a:rPr>
              <a:t>G</a:t>
            </a:r>
            <a:r>
              <a:rPr lang="en-US" sz="1800" baseline="30000" dirty="0" err="1">
                <a:sym typeface="Symbol"/>
              </a:rPr>
              <a:t>-m</a:t>
            </a:r>
            <a:r>
              <a:rPr lang="en-US" sz="1800" dirty="0" err="1">
                <a:sym typeface="Symbol"/>
              </a:rPr>
              <a:t></a:t>
            </a:r>
            <a:r>
              <a:rPr lang="en-US" sz="1800" baseline="-25000" dirty="0" err="1">
                <a:sym typeface="Symbol"/>
              </a:rPr>
              <a:t>frac</a:t>
            </a:r>
            <a:r>
              <a:rPr lang="en-US" sz="1800" baseline="-25000" dirty="0">
                <a:sym typeface="Symbol"/>
              </a:rPr>
              <a:t>, ref</a:t>
            </a:r>
            <a:r>
              <a:rPr lang="en-US" sz="1800" dirty="0">
                <a:sym typeface="Symbol"/>
              </a:rPr>
              <a:t>, m = 0.04 – 0.05 (vs. m ~ 0.5 for metal)</a:t>
            </a:r>
          </a:p>
          <a:p>
            <a:pPr lvl="1">
              <a:spcBef>
                <a:spcPts val="800"/>
              </a:spcBef>
            </a:pPr>
            <a:r>
              <a:rPr lang="en-US" sz="1800" dirty="0">
                <a:sym typeface="Symbol"/>
              </a:rPr>
              <a:t>Increasing grain size from 10 m to 100 m reduces </a:t>
            </a:r>
            <a:r>
              <a:rPr lang="en-US" sz="1800" baseline="-25000" dirty="0" err="1">
                <a:sym typeface="Symbol"/>
              </a:rPr>
              <a:t>frac</a:t>
            </a:r>
            <a:r>
              <a:rPr lang="en-US" sz="1800" dirty="0">
                <a:sym typeface="Symbol"/>
              </a:rPr>
              <a:t> by ~10%</a:t>
            </a:r>
          </a:p>
          <a:p>
            <a:pPr>
              <a:spcBef>
                <a:spcPts val="800"/>
              </a:spcBef>
            </a:pPr>
            <a:r>
              <a:rPr lang="en-US" dirty="0"/>
              <a:t>Ductility transition temperature is lower in-reactor than in thermal tests</a:t>
            </a:r>
          </a:p>
          <a:p>
            <a:pPr>
              <a:spcBef>
                <a:spcPts val="800"/>
              </a:spcBef>
            </a:pPr>
            <a:r>
              <a:rPr lang="en-US" dirty="0"/>
              <a:t>Fracture strength is ~10× higher in compression than in tension</a:t>
            </a:r>
          </a:p>
          <a:p>
            <a:pPr>
              <a:spcBef>
                <a:spcPts val="800"/>
              </a:spcBef>
            </a:pPr>
            <a:r>
              <a:rPr lang="en-US" dirty="0"/>
              <a:t>Load-deformation behavior strongly affected by creep under in-reactor conditions</a:t>
            </a:r>
            <a:endParaRPr lang="en-US" sz="18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1CFEB-4EEB-2644-9FDB-620A9323A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EEDA3E4D-2584-3F40-AD46-CD4EC763A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4341" y="2160494"/>
            <a:ext cx="4664433" cy="3517609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975498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3444E-F2E1-C140-819B-17F17ED13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36466-268A-B042-825C-BEBA244C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Many materials models for fuel are empirical and correlated to burnup</a:t>
            </a:r>
          </a:p>
          <a:p>
            <a:r>
              <a:rPr lang="en-US" sz="2000" dirty="0"/>
              <a:t>Fuel pellets change shape due to </a:t>
            </a:r>
          </a:p>
          <a:p>
            <a:pPr lvl="1"/>
            <a:r>
              <a:rPr lang="en-US" sz="2000" dirty="0"/>
              <a:t>Thermal expansion (increase in volume)</a:t>
            </a:r>
          </a:p>
          <a:p>
            <a:pPr lvl="1"/>
            <a:r>
              <a:rPr lang="en-US" sz="2000" dirty="0"/>
              <a:t>Densification (decrease in volume)</a:t>
            </a:r>
          </a:p>
          <a:p>
            <a:pPr lvl="1"/>
            <a:r>
              <a:rPr lang="en-US" sz="2000" dirty="0"/>
              <a:t>Swelling (increase in volume)</a:t>
            </a:r>
          </a:p>
          <a:p>
            <a:pPr lvl="1"/>
            <a:r>
              <a:rPr lang="en-US" sz="2000" dirty="0"/>
              <a:t>Creep (volume stays the same)</a:t>
            </a:r>
          </a:p>
          <a:p>
            <a:r>
              <a:rPr lang="en-US" sz="2000" dirty="0"/>
              <a:t>Fracture also decreases the gap, as fractures pieces shift outward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63BD3-A21E-B041-8B9B-3ED8023B4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29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3A07A-9245-8141-977A-1A4240422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37F81-6671-F640-A7C8-5C7A68F93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338918" cy="3965670"/>
          </a:xfrm>
        </p:spPr>
        <p:txBody>
          <a:bodyPr/>
          <a:lstStyle/>
          <a:p>
            <a:r>
              <a:rPr lang="en-US" dirty="0"/>
              <a:t>Fission gas release also occurs due to mechanisms that don’t depend on diffusion</a:t>
            </a:r>
          </a:p>
          <a:p>
            <a:r>
              <a:rPr lang="en-US" dirty="0"/>
              <a:t>Release can occur to particle recoil and knockout at low temperature</a:t>
            </a:r>
          </a:p>
          <a:p>
            <a:r>
              <a:rPr lang="en-US" dirty="0"/>
              <a:t>It can occur due to fracture during rapid transients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D0C03-42DD-154F-8B57-D6F7291A4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98874-F4CF-0843-8A55-7276EDBF684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682" y="2581836"/>
            <a:ext cx="2651024" cy="2662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6A1387-D74A-E649-8D4C-AAF70642D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871" y="2455212"/>
            <a:ext cx="3855611" cy="30670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3917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ACCF-7335-8145-A8C0-83F27DA33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AF5D1-6E78-9846-891F-F430527C8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Released fission gas enters the gap and plenum, causing various problems</a:t>
            </a:r>
          </a:p>
          <a:p>
            <a:r>
              <a:rPr lang="en-US" dirty="0"/>
              <a:t>Xe and Kr have very low thermal conductivities, reducing the gap conductance</a:t>
            </a:r>
          </a:p>
          <a:p>
            <a:r>
              <a:rPr lang="en-US" dirty="0"/>
              <a:t>The plenum pressure increases</a:t>
            </a:r>
          </a:p>
          <a:p>
            <a:r>
              <a:rPr lang="en-US" dirty="0"/>
              <a:t>The volatile fission gases corrode the cladding</a:t>
            </a:r>
          </a:p>
          <a:p>
            <a:r>
              <a:rPr lang="en-US" dirty="0"/>
              <a:t>They are also radioactive and hazardous, causing problems when the cladding is breached</a:t>
            </a:r>
          </a:p>
          <a:p>
            <a:r>
              <a:rPr lang="en-US" dirty="0"/>
              <a:t>Fission gas release experiments:</a:t>
            </a:r>
          </a:p>
          <a:p>
            <a:pPr lvl="1"/>
            <a:r>
              <a:rPr lang="en-US" dirty="0"/>
              <a:t>Post irradiation annealing</a:t>
            </a:r>
          </a:p>
          <a:p>
            <a:pPr lvl="2"/>
            <a:r>
              <a:rPr lang="en-US" sz="2100" dirty="0"/>
              <a:t>Fuel is irradiated at low temperature; Fuel is then placed into a furnace and heated; Gas atom release is then measured</a:t>
            </a:r>
          </a:p>
          <a:p>
            <a:pPr lvl="1"/>
            <a:r>
              <a:rPr lang="en-US" dirty="0"/>
              <a:t>In-pile release</a:t>
            </a:r>
          </a:p>
          <a:p>
            <a:pPr lvl="2"/>
            <a:r>
              <a:rPr lang="en-US" sz="2100" dirty="0"/>
              <a:t>Gas release is measured during reactor operation; It is much more difficult than post-irradiation annealing; Total amount released is measured by puncturing cladding after irradiation; Release with time can be estimated using a pressure transducer inside an instrumented fuel rod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FCEA9-299B-F04A-A664-421663F01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5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63D85-537F-8D42-BC3C-AB95C8A1B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2CD8E-0B51-9348-A349-732FF8DB3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Fission gas release models attempt to predict the rate at which gas is released from the fuel</a:t>
            </a:r>
          </a:p>
          <a:p>
            <a:r>
              <a:rPr lang="en-US" dirty="0"/>
              <a:t>To model fission gas release, ideally, we must model all three stages of gas release</a:t>
            </a:r>
          </a:p>
          <a:p>
            <a:pPr lvl="1"/>
            <a:r>
              <a:rPr lang="en-US" dirty="0"/>
              <a:t>Diffusion of gas atoms to grain boundaries</a:t>
            </a:r>
          </a:p>
          <a:p>
            <a:pPr lvl="1"/>
            <a:r>
              <a:rPr lang="en-US" dirty="0"/>
              <a:t>Growth and interconnection of grain boundary bubbles</a:t>
            </a:r>
          </a:p>
          <a:p>
            <a:pPr lvl="1"/>
            <a:r>
              <a:rPr lang="en-US" dirty="0"/>
              <a:t>Transport of gas atoms through interconnected bubbles to free surfaces</a:t>
            </a:r>
          </a:p>
          <a:p>
            <a:r>
              <a:rPr lang="en-US" dirty="0"/>
              <a:t>The earliest models only considered Stage 1</a:t>
            </a:r>
          </a:p>
          <a:p>
            <a:r>
              <a:rPr lang="en-US" dirty="0"/>
              <a:t>Most models now consider stage 1 and 2</a:t>
            </a:r>
          </a:p>
          <a:p>
            <a:r>
              <a:rPr lang="en-US" dirty="0"/>
              <a:t>There are no models that consider all three stages, but some are under development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5C587-182A-6C40-B517-6505BF3CF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713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63D85-537F-8D42-BC3C-AB95C8A1B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2CD8E-0B51-9348-A349-732FF8DB3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Fission gas release models attempt to predict the rate at which gas is released from the fuel</a:t>
            </a:r>
          </a:p>
          <a:p>
            <a:r>
              <a:rPr lang="en-US" sz="2000" dirty="0"/>
              <a:t>To model fission gas release, ideally, we must model all three stages of gas release</a:t>
            </a:r>
          </a:p>
          <a:p>
            <a:pPr lvl="1"/>
            <a:r>
              <a:rPr lang="en-US" sz="2000" dirty="0"/>
              <a:t>Diffusion of gas atoms to grain boundaries</a:t>
            </a:r>
          </a:p>
          <a:p>
            <a:pPr lvl="1"/>
            <a:r>
              <a:rPr lang="en-US" sz="2000" dirty="0"/>
              <a:t>Growth and interconnection of grain boundary bubbles</a:t>
            </a:r>
          </a:p>
          <a:p>
            <a:pPr lvl="1"/>
            <a:r>
              <a:rPr lang="en-US" sz="2000" dirty="0"/>
              <a:t>Transport of gas atoms through interconnected bubbles to free surfaces</a:t>
            </a:r>
          </a:p>
          <a:p>
            <a:r>
              <a:rPr lang="en-US" sz="2000" dirty="0"/>
              <a:t>The earliest models only considered Stage 1</a:t>
            </a:r>
          </a:p>
          <a:p>
            <a:r>
              <a:rPr lang="en-US" sz="2000" dirty="0"/>
              <a:t>Most models now consider stage 1 and 2</a:t>
            </a:r>
          </a:p>
          <a:p>
            <a:r>
              <a:rPr lang="en-US" sz="2000" dirty="0"/>
              <a:t>There are no models that consider all three stages, but some are under development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5C587-182A-6C40-B517-6505BF3CF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7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500C5-442A-CC4F-A5DE-A5EA158F2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Booth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4FC10-5DBA-9F49-8330-12823033B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270376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Booth model is the earliest model of fission gas release and only considers stage 1</a:t>
            </a:r>
          </a:p>
          <a:p>
            <a:r>
              <a:rPr lang="en-US" dirty="0"/>
              <a:t>A grain is considered as a simple sphere</a:t>
            </a:r>
          </a:p>
          <a:p>
            <a:r>
              <a:rPr lang="en-US" dirty="0"/>
              <a:t>Gas atoms are released at the grain boundary</a:t>
            </a:r>
          </a:p>
          <a:p>
            <a:r>
              <a:rPr lang="en-US" dirty="0"/>
              <a:t>The model solves the diffusion equation in 1D </a:t>
            </a:r>
            <a:br>
              <a:rPr lang="en-US" dirty="0"/>
            </a:br>
            <a:r>
              <a:rPr lang="en-US" dirty="0"/>
              <a:t>spherical coordinates</a:t>
            </a:r>
          </a:p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(r, t)</a:t>
            </a:r>
          </a:p>
          <a:p>
            <a:pPr lvl="1"/>
            <a:r>
              <a:rPr lang="en-US" dirty="0"/>
              <a:t>All grains are spheres of radius </a:t>
            </a:r>
            <a:r>
              <a:rPr lang="en-US" i="1" dirty="0"/>
              <a:t>a</a:t>
            </a:r>
          </a:p>
          <a:p>
            <a:pPr lvl="1"/>
            <a:r>
              <a:rPr lang="en-US" dirty="0"/>
              <a:t>D is constant throughout the grain</a:t>
            </a:r>
          </a:p>
          <a:p>
            <a:pPr lvl="1"/>
            <a:r>
              <a:rPr lang="en-US" dirty="0"/>
              <a:t>Gas is produced uniformly throughout the </a:t>
            </a:r>
            <a:br>
              <a:rPr lang="en-US" dirty="0"/>
            </a:br>
            <a:r>
              <a:rPr lang="en-US" dirty="0"/>
              <a:t>grain</a:t>
            </a:r>
          </a:p>
          <a:p>
            <a:pPr lvl="1"/>
            <a:r>
              <a:rPr lang="en-US" dirty="0"/>
              <a:t>Gas is released once it reaches the grain boundary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55E95-2DC7-0943-8AE2-DEBB5C1E7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4561C3E-43E8-F047-85B9-33E3AADA26AD}"/>
              </a:ext>
            </a:extLst>
          </p:cNvPr>
          <p:cNvGrpSpPr/>
          <p:nvPr/>
        </p:nvGrpSpPr>
        <p:grpSpPr>
          <a:xfrm>
            <a:off x="8183624" y="2784162"/>
            <a:ext cx="2962022" cy="2314290"/>
            <a:chOff x="5682532" y="3930133"/>
            <a:chExt cx="2962022" cy="231429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7FE77B-500C-1545-9465-33B7935EFB51}"/>
                </a:ext>
              </a:extLst>
            </p:cNvPr>
            <p:cNvGrpSpPr/>
            <p:nvPr/>
          </p:nvGrpSpPr>
          <p:grpSpPr>
            <a:xfrm>
              <a:off x="5682532" y="3930133"/>
              <a:ext cx="2962022" cy="2314290"/>
              <a:chOff x="5682532" y="3930133"/>
              <a:chExt cx="2962022" cy="231429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F6384E5-9C7D-5A41-872D-6E5B4A26894B}"/>
                  </a:ext>
                </a:extLst>
              </p:cNvPr>
              <p:cNvSpPr/>
              <p:nvPr/>
            </p:nvSpPr>
            <p:spPr bwMode="auto">
              <a:xfrm>
                <a:off x="6263904" y="3930133"/>
                <a:ext cx="1962109" cy="1883402"/>
              </a:xfrm>
              <a:prstGeom prst="ellipse">
                <a:avLst/>
              </a:prstGeom>
              <a:ln w="25400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1CB21FF-1C79-D047-B202-EA4B3E83DC28}"/>
                  </a:ext>
                </a:extLst>
              </p:cNvPr>
              <p:cNvSpPr/>
              <p:nvPr/>
            </p:nvSpPr>
            <p:spPr bwMode="auto">
              <a:xfrm>
                <a:off x="6811427" y="47443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BB054AA-E9F8-A941-B7AE-8F747F341EE0}"/>
                  </a:ext>
                </a:extLst>
              </p:cNvPr>
              <p:cNvSpPr/>
              <p:nvPr/>
            </p:nvSpPr>
            <p:spPr bwMode="auto">
              <a:xfrm>
                <a:off x="7139087" y="437694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635E26B-6A79-5948-B534-5E8B1DFD7EBE}"/>
                  </a:ext>
                </a:extLst>
              </p:cNvPr>
              <p:cNvSpPr/>
              <p:nvPr/>
            </p:nvSpPr>
            <p:spPr bwMode="auto">
              <a:xfrm>
                <a:off x="7443887" y="479003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C87F9D4-4913-394C-A359-D6F738FD7AD1}"/>
                  </a:ext>
                </a:extLst>
              </p:cNvPr>
              <p:cNvSpPr/>
              <p:nvPr/>
            </p:nvSpPr>
            <p:spPr bwMode="auto">
              <a:xfrm>
                <a:off x="6857147" y="52015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36435C9-EE53-724C-AD07-57F5B022E9E3}"/>
                  </a:ext>
                </a:extLst>
              </p:cNvPr>
              <p:cNvSpPr/>
              <p:nvPr/>
            </p:nvSpPr>
            <p:spPr bwMode="auto">
              <a:xfrm>
                <a:off x="718480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72B8E4F-4866-9045-A673-7DA70BE8798F}"/>
                  </a:ext>
                </a:extLst>
              </p:cNvPr>
              <p:cNvSpPr/>
              <p:nvPr/>
            </p:nvSpPr>
            <p:spPr bwMode="auto">
              <a:xfrm>
                <a:off x="7489607" y="515579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0D3C09A-9759-0E41-B4EE-57BAD6A2250A}"/>
                  </a:ext>
                </a:extLst>
              </p:cNvPr>
              <p:cNvSpPr/>
              <p:nvPr/>
            </p:nvSpPr>
            <p:spPr bwMode="auto">
              <a:xfrm>
                <a:off x="678856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ADD14E1-6BBA-5C4E-8EC5-E4EF90626101}"/>
                  </a:ext>
                </a:extLst>
              </p:cNvPr>
              <p:cNvSpPr/>
              <p:nvPr/>
            </p:nvSpPr>
            <p:spPr bwMode="auto">
              <a:xfrm>
                <a:off x="6742847" y="424725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794D1DC-73E7-6941-9BF9-5AFB044FC2B1}"/>
                  </a:ext>
                </a:extLst>
              </p:cNvPr>
              <p:cNvSpPr/>
              <p:nvPr/>
            </p:nvSpPr>
            <p:spPr bwMode="auto">
              <a:xfrm>
                <a:off x="6444093" y="442266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78DB982-6891-1049-92E7-984612BF7303}"/>
                  </a:ext>
                </a:extLst>
              </p:cNvPr>
              <p:cNvSpPr/>
              <p:nvPr/>
            </p:nvSpPr>
            <p:spPr bwMode="auto">
              <a:xfrm>
                <a:off x="7762757" y="439980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BE3CB72-E2CD-3C40-BC6C-60C973ADBED8}"/>
                  </a:ext>
                </a:extLst>
              </p:cNvPr>
              <p:cNvSpPr/>
              <p:nvPr/>
            </p:nvSpPr>
            <p:spPr bwMode="auto">
              <a:xfrm>
                <a:off x="7808477" y="52243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917EB82-70DF-3746-A567-54972B7CCBA2}"/>
                  </a:ext>
                </a:extLst>
              </p:cNvPr>
              <p:cNvSpPr/>
              <p:nvPr/>
            </p:nvSpPr>
            <p:spPr bwMode="auto">
              <a:xfrm>
                <a:off x="7421027" y="554879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19A9DB54-BEC7-2443-90AB-9433617E5EF4}"/>
                  </a:ext>
                </a:extLst>
              </p:cNvPr>
              <p:cNvCxnSpPr/>
              <p:nvPr/>
            </p:nvCxnSpPr>
            <p:spPr bwMode="auto">
              <a:xfrm rot="16200000" flipV="1">
                <a:off x="6942477" y="4161236"/>
                <a:ext cx="332246" cy="9917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6D1F563-42F5-8F44-ADC0-E86633A41C84}"/>
                  </a:ext>
                </a:extLst>
              </p:cNvPr>
              <p:cNvSpPr/>
              <p:nvPr/>
            </p:nvSpPr>
            <p:spPr bwMode="auto">
              <a:xfrm>
                <a:off x="6398373" y="534523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392A396-0404-C64C-9AD7-24F45B17952B}"/>
                  </a:ext>
                </a:extLst>
              </p:cNvPr>
              <p:cNvSpPr/>
              <p:nvPr/>
            </p:nvSpPr>
            <p:spPr bwMode="auto">
              <a:xfrm>
                <a:off x="7489607" y="52762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299873EE-BC22-754C-BDA5-46CF68CAF67E}"/>
                  </a:ext>
                </a:extLst>
              </p:cNvPr>
              <p:cNvSpPr/>
              <p:nvPr/>
            </p:nvSpPr>
            <p:spPr bwMode="auto">
              <a:xfrm>
                <a:off x="7642007" y="54286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AFE926A-557B-2847-8BCE-8B7869CE45C8}"/>
                  </a:ext>
                </a:extLst>
              </p:cNvPr>
              <p:cNvSpPr/>
              <p:nvPr/>
            </p:nvSpPr>
            <p:spPr bwMode="auto">
              <a:xfrm>
                <a:off x="8163359" y="460992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DDDBCB5-D7AF-5649-A24C-A29CA18EABBB}"/>
                  </a:ext>
                </a:extLst>
              </p:cNvPr>
              <p:cNvSpPr/>
              <p:nvPr/>
            </p:nvSpPr>
            <p:spPr bwMode="auto">
              <a:xfrm>
                <a:off x="8094131" y="527036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55C5844-1587-8641-8312-D8BCD43892B3}"/>
                  </a:ext>
                </a:extLst>
              </p:cNvPr>
              <p:cNvCxnSpPr>
                <a:stCxn id="12" idx="3"/>
                <a:endCxn id="32" idx="0"/>
              </p:cNvCxnSpPr>
              <p:nvPr/>
            </p:nvCxnSpPr>
            <p:spPr bwMode="auto">
              <a:xfrm rot="5400000">
                <a:off x="6196196" y="5673927"/>
                <a:ext cx="491262" cy="218843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0900838-8E41-2E40-A47C-F286D30614F8}"/>
                  </a:ext>
                </a:extLst>
              </p:cNvPr>
              <p:cNvSpPr txBox="1"/>
              <p:nvPr/>
            </p:nvSpPr>
            <p:spPr>
              <a:xfrm>
                <a:off x="5682532" y="6028979"/>
                <a:ext cx="129974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Grain boundary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32BB6B6-0EFD-654E-A120-DFD12E408901}"/>
                  </a:ext>
                </a:extLst>
              </p:cNvPr>
              <p:cNvSpPr txBox="1"/>
              <p:nvPr/>
            </p:nvSpPr>
            <p:spPr>
              <a:xfrm>
                <a:off x="7720740" y="5813535"/>
                <a:ext cx="92381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>
                    <a:latin typeface="+mn-lt"/>
                  </a:rPr>
                  <a:t>Gas atoms</a:t>
                </a: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C3E94B6-6793-814A-B1CA-3DF27E073B1A}"/>
                  </a:ext>
                </a:extLst>
              </p:cNvPr>
              <p:cNvCxnSpPr>
                <a:stCxn id="23" idx="3"/>
                <a:endCxn id="33" idx="0"/>
              </p:cNvCxnSpPr>
              <p:nvPr/>
            </p:nvCxnSpPr>
            <p:spPr bwMode="auto">
              <a:xfrm>
                <a:off x="7815173" y="5263398"/>
                <a:ext cx="367474" cy="55013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B5E62F03-AC3C-1B4C-82E3-0AEF79A08EC3}"/>
                  </a:ext>
                </a:extLst>
              </p:cNvPr>
              <p:cNvCxnSpPr>
                <a:stCxn id="33" idx="0"/>
              </p:cNvCxnSpPr>
              <p:nvPr/>
            </p:nvCxnSpPr>
            <p:spPr bwMode="auto">
              <a:xfrm flipH="1" flipV="1">
                <a:off x="7466749" y="5594513"/>
                <a:ext cx="715898" cy="21902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2FD2416-E11C-2E42-9A1F-54FF04D684AF}"/>
                </a:ext>
              </a:extLst>
            </p:cNvPr>
            <p:cNvSpPr/>
            <p:nvPr/>
          </p:nvSpPr>
          <p:spPr bwMode="auto">
            <a:xfrm>
              <a:off x="6095091" y="538460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28163D3-ED24-2049-B550-24EC0D340D36}"/>
                </a:ext>
              </a:extLst>
            </p:cNvPr>
            <p:cNvSpPr/>
            <p:nvPr/>
          </p:nvSpPr>
          <p:spPr bwMode="auto">
            <a:xfrm rot="12627634">
              <a:off x="8252788" y="447121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9AB80A8-C913-914E-88C7-D5233FB04E63}"/>
                </a:ext>
              </a:extLst>
            </p:cNvPr>
            <p:cNvSpPr/>
            <p:nvPr/>
          </p:nvSpPr>
          <p:spPr bwMode="auto">
            <a:xfrm rot="15818149">
              <a:off x="8122624" y="5313329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1D585F-7435-C34D-B4B9-4B1FC99ED7F6}"/>
                </a:ext>
              </a:extLst>
            </p:cNvPr>
            <p:cNvSpPr txBox="1"/>
            <p:nvPr/>
          </p:nvSpPr>
          <p:spPr>
            <a:xfrm>
              <a:off x="5682532" y="4940350"/>
              <a:ext cx="58137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Release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4F6D490-9993-3E4E-8927-67D80BB4757F}"/>
                </a:ext>
              </a:extLst>
            </p:cNvPr>
            <p:cNvCxnSpPr>
              <a:stCxn id="7" idx="14"/>
              <a:endCxn id="10" idx="2"/>
            </p:cNvCxnSpPr>
            <p:nvPr/>
          </p:nvCxnSpPr>
          <p:spPr bwMode="auto">
            <a:xfrm flipH="1" flipV="1">
              <a:off x="5973218" y="5155794"/>
              <a:ext cx="231323" cy="3433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36" name="Picture 35" descr="latex-image-1.pdf">
            <a:extLst>
              <a:ext uri="{FF2B5EF4-FFF2-40B4-BE49-F238E27FC236}">
                <a16:creationId xmlns:a16="http://schemas.microsoft.com/office/drawing/2014/main" id="{7CC21B00-0A14-B444-A053-259A864A6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183" y="1683341"/>
            <a:ext cx="2247900" cy="279400"/>
          </a:xfrm>
          <a:prstGeom prst="rect">
            <a:avLst/>
          </a:prstGeom>
        </p:spPr>
      </p:pic>
      <p:pic>
        <p:nvPicPr>
          <p:cNvPr id="37" name="Picture 36" descr="latex-image-1.pdf">
            <a:extLst>
              <a:ext uri="{FF2B5EF4-FFF2-40B4-BE49-F238E27FC236}">
                <a16:creationId xmlns:a16="http://schemas.microsoft.com/office/drawing/2014/main" id="{E2EE470C-B170-6040-BBDB-100D14BF7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709" y="2074118"/>
            <a:ext cx="3086100" cy="6223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4F63760-7210-6D4B-9483-830964B981EE}"/>
              </a:ext>
            </a:extLst>
          </p:cNvPr>
          <p:cNvSpPr txBox="1"/>
          <p:nvPr/>
        </p:nvSpPr>
        <p:spPr>
          <a:xfrm>
            <a:off x="8464582" y="5244148"/>
            <a:ext cx="22191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ICs and BCs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(r, 0) = 0</a:t>
            </a:r>
          </a:p>
          <a:p>
            <a:r>
              <a:rPr lang="en-US" dirty="0" err="1"/>
              <a:t>c</a:t>
            </a:r>
            <a:r>
              <a:rPr lang="en-US" baseline="-25000" dirty="0" err="1"/>
              <a:t>g,r</a:t>
            </a:r>
            <a:r>
              <a:rPr lang="en-US" dirty="0"/>
              <a:t>(0, t) = 0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(a, t) = 0 (release)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37505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7233</TotalTime>
  <Words>2593</Words>
  <Application>Microsoft Macintosh PowerPoint</Application>
  <PresentationFormat>Widescreen</PresentationFormat>
  <Paragraphs>342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ＭＳ Ｐゴシック</vt:lpstr>
      <vt:lpstr>Arial</vt:lpstr>
      <vt:lpstr>Arial Narrow</vt:lpstr>
      <vt:lpstr>Calibri</vt:lpstr>
      <vt:lpstr>Symbol</vt:lpstr>
      <vt:lpstr>Times New Roman</vt:lpstr>
      <vt:lpstr>NCStateU-horizontal-left-logo</vt:lpstr>
      <vt:lpstr>Nuclear Fuel Performance</vt:lpstr>
      <vt:lpstr>Fission Gas Release</vt:lpstr>
      <vt:lpstr>Fission Gas Release</vt:lpstr>
      <vt:lpstr>Fission Gas Release</vt:lpstr>
      <vt:lpstr>Fission Gas Release</vt:lpstr>
      <vt:lpstr>Fission Gas Release</vt:lpstr>
      <vt:lpstr>Fission Gas Release</vt:lpstr>
      <vt:lpstr>Fission Gas Release</vt:lpstr>
      <vt:lpstr>Booth Model</vt:lpstr>
      <vt:lpstr>Modeling post-irradiation annealing</vt:lpstr>
      <vt:lpstr>Solving the Booth Model</vt:lpstr>
      <vt:lpstr>Booth Example</vt:lpstr>
      <vt:lpstr>Different expressions for fission gas release</vt:lpstr>
      <vt:lpstr>Modeling in-pile release</vt:lpstr>
      <vt:lpstr>Example</vt:lpstr>
      <vt:lpstr>As time progresses, both the fraction released and the produced gas increase</vt:lpstr>
      <vt:lpstr>Forsberg-Massih model</vt:lpstr>
      <vt:lpstr>Forsberg-Massih model</vt:lpstr>
      <vt:lpstr>Gas diffusion</vt:lpstr>
      <vt:lpstr>Gas diffusion</vt:lpstr>
      <vt:lpstr>Summary</vt:lpstr>
      <vt:lpstr>Fuel Chemistry Summary</vt:lpstr>
      <vt:lpstr>Summary</vt:lpstr>
      <vt:lpstr>Fuel Swelling/Dimensional Change</vt:lpstr>
      <vt:lpstr>Fuel changes size and shape under reactor operation</vt:lpstr>
      <vt:lpstr>Densification</vt:lpstr>
      <vt:lpstr>Fission product induced swelling</vt:lpstr>
      <vt:lpstr>Solid fission product swelling</vt:lpstr>
      <vt:lpstr>Gaseous fission product swelling</vt:lpstr>
      <vt:lpstr>Total change in volume</vt:lpstr>
      <vt:lpstr>Example</vt:lpstr>
      <vt:lpstr>The overall swelling behavior depends on temperature</vt:lpstr>
      <vt:lpstr>Creep</vt:lpstr>
      <vt:lpstr>Creep</vt:lpstr>
      <vt:lpstr>Different creep mechanisms are active for different combinations of stress and temperature </vt:lpstr>
      <vt:lpstr>The behavior of creep changes in irradiated materials</vt:lpstr>
      <vt:lpstr>Irradiation and Creep</vt:lpstr>
      <vt:lpstr>Fuel Creep</vt:lpstr>
      <vt:lpstr>Fracture</vt:lpstr>
      <vt:lpstr>Fracture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Material Property Evolution</dc:title>
  <dc:creator>Benjamin Beeler</dc:creator>
  <cp:lastModifiedBy>Benjamin W. Beeler</cp:lastModifiedBy>
  <cp:revision>72</cp:revision>
  <dcterms:created xsi:type="dcterms:W3CDTF">2020-02-11T17:45:48Z</dcterms:created>
  <dcterms:modified xsi:type="dcterms:W3CDTF">2024-02-20T20:06:06Z</dcterms:modified>
</cp:coreProperties>
</file>